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5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  <p:sldMasterId id="2147483660" r:id="rId2"/>
  </p:sldMasterIdLst>
  <p:notesMasterIdLst>
    <p:notesMasterId r:id="rId18"/>
  </p:notesMasterIdLst>
  <p:handoutMasterIdLst>
    <p:handoutMasterId r:id="rId19"/>
  </p:handoutMasterIdLst>
  <p:sldIdLst>
    <p:sldId id="330" r:id="rId3"/>
    <p:sldId id="308" r:id="rId4"/>
    <p:sldId id="324" r:id="rId5"/>
    <p:sldId id="333" r:id="rId6"/>
    <p:sldId id="325" r:id="rId7"/>
    <p:sldId id="341" r:id="rId8"/>
    <p:sldId id="338" r:id="rId9"/>
    <p:sldId id="340" r:id="rId10"/>
    <p:sldId id="331" r:id="rId11"/>
    <p:sldId id="334" r:id="rId12"/>
    <p:sldId id="339" r:id="rId13"/>
    <p:sldId id="332" r:id="rId14"/>
    <p:sldId id="342" r:id="rId15"/>
    <p:sldId id="335" r:id="rId16"/>
    <p:sldId id="329" r:id="rId17"/>
  </p:sldIdLst>
  <p:sldSz cx="12192000" cy="6858000"/>
  <p:notesSz cx="6797675" cy="9926638"/>
  <p:embeddedFontLst>
    <p:embeddedFont>
      <p:font typeface="Calibri Light" panose="020F0302020204030204" pitchFamily="34" charset="0"/>
      <p:regular r:id="rId20"/>
      <p:italic r:id="rId21"/>
    </p:embeddedFont>
    <p:embeddedFont>
      <p:font typeface="Elektra Light Pro" panose="02000503030000020004" pitchFamily="50" charset="-52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9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C7E7"/>
    <a:srgbClr val="F9B8AD"/>
    <a:srgbClr val="C3DDED"/>
    <a:srgbClr val="B4C7E7"/>
    <a:srgbClr val="3876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43" autoAdjust="0"/>
    <p:restoredTop sz="86076" autoAdjust="0"/>
  </p:normalViewPr>
  <p:slideViewPr>
    <p:cSldViewPr snapToGrid="0">
      <p:cViewPr varScale="1">
        <p:scale>
          <a:sx n="96" d="100"/>
          <a:sy n="96" d="100"/>
        </p:scale>
        <p:origin x="72" y="156"/>
      </p:cViewPr>
      <p:guideLst>
        <p:guide orient="horz" pos="2160"/>
        <p:guide pos="3840"/>
        <p:guide pos="39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EDDEF9-4449-4E4F-B99F-A9FDCCB8C427}" type="doc">
      <dgm:prSet loTypeId="urn:microsoft.com/office/officeart/2005/8/layout/process1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7B8438D2-886C-4CD3-92F1-11CA13B17C8E}">
      <dgm:prSet phldrT="[Текст]" custT="1"/>
      <dgm:spPr>
        <a:solidFill>
          <a:srgbClr val="B4C7E7">
            <a:alpha val="20000"/>
          </a:srgbClr>
        </a:solidFill>
      </dgm:spPr>
      <dgm:t>
        <a:bodyPr/>
        <a:lstStyle/>
        <a:p>
          <a:pPr>
            <a:lnSpc>
              <a:spcPct val="100000"/>
            </a:lnSpc>
          </a:pPr>
          <a:r>
            <a:rPr lang="ru-RU" sz="1100" b="1" dirty="0" smtClean="0">
              <a:solidFill>
                <a:schemeClr val="accent5">
                  <a:lumMod val="75000"/>
                </a:schemeClr>
              </a:solidFill>
            </a:rPr>
            <a:t>Разрыв между требованиями </a:t>
          </a:r>
          <a:r>
            <a:rPr lang="ru-RU" sz="1100" b="0" dirty="0" smtClean="0">
              <a:solidFill>
                <a:schemeClr val="accent5">
                  <a:lumMod val="75000"/>
                </a:schemeClr>
              </a:solidFill>
            </a:rPr>
            <a:t>со стороны предприятий и </a:t>
          </a:r>
          <a:r>
            <a:rPr lang="ru-RU" sz="1100" b="1" dirty="0" smtClean="0">
              <a:solidFill>
                <a:schemeClr val="accent5">
                  <a:lumMod val="75000"/>
                </a:schemeClr>
              </a:solidFill>
            </a:rPr>
            <a:t>компетенциями</a:t>
          </a:r>
          <a:r>
            <a:rPr lang="ru-RU" sz="1100" b="0" dirty="0" smtClean="0">
              <a:solidFill>
                <a:schemeClr val="accent5">
                  <a:lumMod val="75000"/>
                </a:schemeClr>
              </a:solidFill>
            </a:rPr>
            <a:t>, которые работники приобретают в системе профессионального образования</a:t>
          </a:r>
          <a:endParaRPr lang="ru-RU" sz="1100" b="0" dirty="0">
            <a:solidFill>
              <a:schemeClr val="accent5">
                <a:lumMod val="75000"/>
              </a:schemeClr>
            </a:solidFill>
          </a:endParaRPr>
        </a:p>
      </dgm:t>
    </dgm:pt>
    <dgm:pt modelId="{6E711F9B-8E32-42C7-B3E9-12546C5C56DA}" type="parTrans" cxnId="{8C2D4843-9FBE-43F4-940E-63D647B8DBF3}">
      <dgm:prSet/>
      <dgm:spPr/>
      <dgm:t>
        <a:bodyPr/>
        <a:lstStyle/>
        <a:p>
          <a:endParaRPr lang="ru-RU"/>
        </a:p>
      </dgm:t>
    </dgm:pt>
    <dgm:pt modelId="{53367D17-7ECF-45FA-BF5A-EA9FD084C2D9}" type="sibTrans" cxnId="{8C2D4843-9FBE-43F4-940E-63D647B8DBF3}">
      <dgm:prSet/>
      <dgm:spPr/>
      <dgm:t>
        <a:bodyPr/>
        <a:lstStyle/>
        <a:p>
          <a:endParaRPr lang="ru-RU"/>
        </a:p>
      </dgm:t>
    </dgm:pt>
    <dgm:pt modelId="{AC641C72-B49E-483A-AFDE-8EC93590B544}">
      <dgm:prSet phldrT="[Текст]" custT="1"/>
      <dgm:spPr>
        <a:solidFill>
          <a:schemeClr val="accent5">
            <a:lumMod val="40000"/>
            <a:lumOff val="60000"/>
            <a:alpha val="20000"/>
          </a:schemeClr>
        </a:solidFill>
      </dgm:spPr>
      <dgm:t>
        <a:bodyPr/>
        <a:lstStyle/>
        <a:p>
          <a:r>
            <a:rPr lang="ru-RU" sz="1100" b="1" dirty="0" smtClean="0">
              <a:solidFill>
                <a:schemeClr val="accent5">
                  <a:lumMod val="75000"/>
                </a:schemeClr>
              </a:solidFill>
            </a:rPr>
            <a:t>Увеличение затрат </a:t>
          </a:r>
          <a:r>
            <a:rPr lang="ru-RU" sz="1100" b="0" dirty="0" smtClean="0">
              <a:solidFill>
                <a:schemeClr val="accent5">
                  <a:lumMod val="75000"/>
                </a:schemeClr>
              </a:solidFill>
            </a:rPr>
            <a:t>работодателей на профессиональную переподготовку и адаптацию</a:t>
          </a:r>
        </a:p>
      </dgm:t>
    </dgm:pt>
    <dgm:pt modelId="{68934CF5-3934-4652-A842-9253F6C7A16F}" type="parTrans" cxnId="{CBB08F81-7D0C-43A5-8432-9E7CF4E97A8A}">
      <dgm:prSet/>
      <dgm:spPr/>
      <dgm:t>
        <a:bodyPr/>
        <a:lstStyle/>
        <a:p>
          <a:endParaRPr lang="ru-RU"/>
        </a:p>
      </dgm:t>
    </dgm:pt>
    <dgm:pt modelId="{0A220CA0-19DF-466C-99D1-575FA93DEB82}" type="sibTrans" cxnId="{CBB08F81-7D0C-43A5-8432-9E7CF4E97A8A}">
      <dgm:prSet/>
      <dgm:spPr/>
      <dgm:t>
        <a:bodyPr/>
        <a:lstStyle/>
        <a:p>
          <a:endParaRPr lang="ru-RU"/>
        </a:p>
      </dgm:t>
    </dgm:pt>
    <dgm:pt modelId="{99666360-7EB1-4628-BC76-0DC7E5BB236C}">
      <dgm:prSet phldrT="[Текст]" custT="1"/>
      <dgm:spPr>
        <a:solidFill>
          <a:schemeClr val="accent5">
            <a:lumMod val="40000"/>
            <a:lumOff val="60000"/>
            <a:alpha val="20000"/>
          </a:schemeClr>
        </a:solidFill>
      </dgm:spPr>
      <dgm:t>
        <a:bodyPr/>
        <a:lstStyle/>
        <a:p>
          <a:r>
            <a:rPr lang="ru-RU" sz="1100" b="1" dirty="0" smtClean="0">
              <a:solidFill>
                <a:schemeClr val="accent5">
                  <a:lumMod val="75000"/>
                </a:schemeClr>
              </a:solidFill>
            </a:rPr>
            <a:t>Несвоевременная</a:t>
          </a:r>
          <a:r>
            <a:rPr lang="ru-RU" sz="1100" b="0" dirty="0" smtClean="0">
              <a:solidFill>
                <a:schemeClr val="accent5">
                  <a:lumMod val="75000"/>
                </a:schemeClr>
              </a:solidFill>
            </a:rPr>
            <a:t> </a:t>
          </a:r>
          <a:r>
            <a:rPr lang="ru-RU" sz="1100" b="1" dirty="0" smtClean="0">
              <a:solidFill>
                <a:schemeClr val="accent5">
                  <a:lumMod val="75000"/>
                </a:schemeClr>
              </a:solidFill>
            </a:rPr>
            <a:t>профессиональная переподготовка</a:t>
          </a:r>
          <a:endParaRPr lang="ru-RU" sz="1100" b="1" dirty="0">
            <a:solidFill>
              <a:schemeClr val="accent5">
                <a:lumMod val="75000"/>
              </a:schemeClr>
            </a:solidFill>
          </a:endParaRPr>
        </a:p>
      </dgm:t>
    </dgm:pt>
    <dgm:pt modelId="{2EEFA81D-2AA1-4EE0-ACD7-D22D967215DB}" type="parTrans" cxnId="{71763CA0-2F05-40BB-8200-56CBDC1E7AEE}">
      <dgm:prSet/>
      <dgm:spPr/>
      <dgm:t>
        <a:bodyPr/>
        <a:lstStyle/>
        <a:p>
          <a:endParaRPr lang="ru-RU"/>
        </a:p>
      </dgm:t>
    </dgm:pt>
    <dgm:pt modelId="{9A1EEB8C-397D-470B-9827-C4764CA1A1D0}" type="sibTrans" cxnId="{71763CA0-2F05-40BB-8200-56CBDC1E7AEE}">
      <dgm:prSet/>
      <dgm:spPr/>
      <dgm:t>
        <a:bodyPr/>
        <a:lstStyle/>
        <a:p>
          <a:endParaRPr lang="ru-RU"/>
        </a:p>
      </dgm:t>
    </dgm:pt>
    <dgm:pt modelId="{F196BF41-1784-4CD3-BF91-0D488C28AA76}">
      <dgm:prSet phldrT="[Текст]" custT="1"/>
      <dgm:spPr/>
      <dgm:t>
        <a:bodyPr/>
        <a:lstStyle/>
        <a:p>
          <a:r>
            <a:rPr lang="ru-RU" sz="1600" b="1" baseline="0" dirty="0" smtClean="0"/>
            <a:t>Необходимость разработки и внедрения системы отраслевых профессиональных квалификаций</a:t>
          </a:r>
          <a:endParaRPr lang="ru-RU" sz="1600" b="1" baseline="0" dirty="0"/>
        </a:p>
      </dgm:t>
    </dgm:pt>
    <dgm:pt modelId="{D42979B4-A8DC-4607-9E28-C58E1C560A36}" type="parTrans" cxnId="{4F83A0E4-66F8-4B59-8B92-6778B492090A}">
      <dgm:prSet/>
      <dgm:spPr/>
      <dgm:t>
        <a:bodyPr/>
        <a:lstStyle/>
        <a:p>
          <a:endParaRPr lang="ru-RU"/>
        </a:p>
      </dgm:t>
    </dgm:pt>
    <dgm:pt modelId="{DFE0ABE8-6C05-4C6D-8C63-20C7FD015103}" type="sibTrans" cxnId="{4F83A0E4-66F8-4B59-8B92-6778B492090A}">
      <dgm:prSet/>
      <dgm:spPr/>
      <dgm:t>
        <a:bodyPr/>
        <a:lstStyle/>
        <a:p>
          <a:endParaRPr lang="ru-RU"/>
        </a:p>
      </dgm:t>
    </dgm:pt>
    <dgm:pt modelId="{FD675266-D480-4A43-A60F-F9256265D2D7}" type="pres">
      <dgm:prSet presAssocID="{B6EDDEF9-4449-4E4F-B99F-A9FDCCB8C42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3777DD-74C3-4C9B-BB03-6657A6D24F18}" type="pres">
      <dgm:prSet presAssocID="{7B8438D2-886C-4CD3-92F1-11CA13B17C8E}" presName="node" presStyleLbl="node1" presStyleIdx="0" presStyleCnt="4" custScaleX="98619" custScaleY="100959" custLinFactNeighborX="14722" custLinFactNeighborY="-161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C99CFF-8868-4E5E-AC40-0CB26BA4D1AD}" type="pres">
      <dgm:prSet presAssocID="{53367D17-7ECF-45FA-BF5A-EA9FD084C2D9}" presName="sibTrans" presStyleLbl="sibTrans2D1" presStyleIdx="0" presStyleCnt="3" custScaleX="121987" custScaleY="91441"/>
      <dgm:spPr/>
      <dgm:t>
        <a:bodyPr/>
        <a:lstStyle/>
        <a:p>
          <a:endParaRPr lang="ru-RU"/>
        </a:p>
      </dgm:t>
    </dgm:pt>
    <dgm:pt modelId="{A02D9FA1-A78A-4439-B750-42900D785940}" type="pres">
      <dgm:prSet presAssocID="{53367D17-7ECF-45FA-BF5A-EA9FD084C2D9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17272AC1-864E-4BCF-A0A2-DDDD5829A208}" type="pres">
      <dgm:prSet presAssocID="{AC641C72-B49E-483A-AFDE-8EC93590B544}" presName="node" presStyleLbl="node1" presStyleIdx="1" presStyleCnt="4" custScaleX="96578" custScaleY="100959" custLinFactNeighborX="10713" custLinFactNeighborY="-154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5FAD56-D95B-493A-BE68-84892D3D82AC}" type="pres">
      <dgm:prSet presAssocID="{0A220CA0-19DF-466C-99D1-575FA93DEB82}" presName="sibTrans" presStyleLbl="sibTrans2D1" presStyleIdx="1" presStyleCnt="3" custScaleX="135499" custScaleY="89117"/>
      <dgm:spPr/>
      <dgm:t>
        <a:bodyPr/>
        <a:lstStyle/>
        <a:p>
          <a:endParaRPr lang="ru-RU"/>
        </a:p>
      </dgm:t>
    </dgm:pt>
    <dgm:pt modelId="{33DE906A-54FE-4D5B-BD34-E1B2F764C253}" type="pres">
      <dgm:prSet presAssocID="{0A220CA0-19DF-466C-99D1-575FA93DEB82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DEE130A8-ED30-493B-8702-5244D2AF3B27}" type="pres">
      <dgm:prSet presAssocID="{99666360-7EB1-4628-BC76-0DC7E5BB236C}" presName="node" presStyleLbl="node1" presStyleIdx="2" presStyleCnt="4" custScaleX="93552" custScaleY="100959" custLinFactNeighborX="-2381" custLinFactNeighborY="-167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7FB8D8-CFF2-4549-A359-9A73F3A00D92}" type="pres">
      <dgm:prSet presAssocID="{9A1EEB8C-397D-470B-9827-C4764CA1A1D0}" presName="sibTrans" presStyleLbl="sibTrans2D1" presStyleIdx="2" presStyleCnt="3" custScaleX="137646" custScaleY="102614"/>
      <dgm:spPr/>
      <dgm:t>
        <a:bodyPr/>
        <a:lstStyle/>
        <a:p>
          <a:endParaRPr lang="ru-RU"/>
        </a:p>
      </dgm:t>
    </dgm:pt>
    <dgm:pt modelId="{C958805F-B326-4C6D-8244-694EE560FFA2}" type="pres">
      <dgm:prSet presAssocID="{9A1EEB8C-397D-470B-9827-C4764CA1A1D0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EE8011FD-3D02-4150-8E2D-A7BD96FA5603}" type="pres">
      <dgm:prSet presAssocID="{F196BF41-1784-4CD3-BF91-0D488C28AA76}" presName="node" presStyleLbl="node1" presStyleIdx="3" presStyleCnt="4" custScaleX="127692" custScaleY="100959" custLinFactNeighborY="-173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08A2CC-7B51-41D9-B54D-63878B058E8F}" type="presOf" srcId="{AC641C72-B49E-483A-AFDE-8EC93590B544}" destId="{17272AC1-864E-4BCF-A0A2-DDDD5829A208}" srcOrd="0" destOrd="0" presId="urn:microsoft.com/office/officeart/2005/8/layout/process1"/>
    <dgm:cxn modelId="{F79029C2-89B6-4790-B5AF-9F54C784E336}" type="presOf" srcId="{99666360-7EB1-4628-BC76-0DC7E5BB236C}" destId="{DEE130A8-ED30-493B-8702-5244D2AF3B27}" srcOrd="0" destOrd="0" presId="urn:microsoft.com/office/officeart/2005/8/layout/process1"/>
    <dgm:cxn modelId="{8AEA2B84-D1DE-4524-B602-EB21260BC67E}" type="presOf" srcId="{0A220CA0-19DF-466C-99D1-575FA93DEB82}" destId="{33DE906A-54FE-4D5B-BD34-E1B2F764C253}" srcOrd="1" destOrd="0" presId="urn:microsoft.com/office/officeart/2005/8/layout/process1"/>
    <dgm:cxn modelId="{1304F6FB-D48D-4AF0-B93A-A02D2C8AC7A5}" type="presOf" srcId="{7B8438D2-886C-4CD3-92F1-11CA13B17C8E}" destId="{FC3777DD-74C3-4C9B-BB03-6657A6D24F18}" srcOrd="0" destOrd="0" presId="urn:microsoft.com/office/officeart/2005/8/layout/process1"/>
    <dgm:cxn modelId="{63B988CF-8B80-40B0-91F4-A29C6A117E13}" type="presOf" srcId="{B6EDDEF9-4449-4E4F-B99F-A9FDCCB8C427}" destId="{FD675266-D480-4A43-A60F-F9256265D2D7}" srcOrd="0" destOrd="0" presId="urn:microsoft.com/office/officeart/2005/8/layout/process1"/>
    <dgm:cxn modelId="{8C2D4843-9FBE-43F4-940E-63D647B8DBF3}" srcId="{B6EDDEF9-4449-4E4F-B99F-A9FDCCB8C427}" destId="{7B8438D2-886C-4CD3-92F1-11CA13B17C8E}" srcOrd="0" destOrd="0" parTransId="{6E711F9B-8E32-42C7-B3E9-12546C5C56DA}" sibTransId="{53367D17-7ECF-45FA-BF5A-EA9FD084C2D9}"/>
    <dgm:cxn modelId="{4F83A0E4-66F8-4B59-8B92-6778B492090A}" srcId="{B6EDDEF9-4449-4E4F-B99F-A9FDCCB8C427}" destId="{F196BF41-1784-4CD3-BF91-0D488C28AA76}" srcOrd="3" destOrd="0" parTransId="{D42979B4-A8DC-4607-9E28-C58E1C560A36}" sibTransId="{DFE0ABE8-6C05-4C6D-8C63-20C7FD015103}"/>
    <dgm:cxn modelId="{7C1943E3-E73B-4969-A482-80E6F09A0589}" type="presOf" srcId="{9A1EEB8C-397D-470B-9827-C4764CA1A1D0}" destId="{C958805F-B326-4C6D-8244-694EE560FFA2}" srcOrd="1" destOrd="0" presId="urn:microsoft.com/office/officeart/2005/8/layout/process1"/>
    <dgm:cxn modelId="{FE7C810E-97D1-42A3-BC3D-C4FD0F6D0592}" type="presOf" srcId="{0A220CA0-19DF-466C-99D1-575FA93DEB82}" destId="{D45FAD56-D95B-493A-BE68-84892D3D82AC}" srcOrd="0" destOrd="0" presId="urn:microsoft.com/office/officeart/2005/8/layout/process1"/>
    <dgm:cxn modelId="{B0A05163-FF6E-4326-95BF-6D7F28B66B9A}" type="presOf" srcId="{9A1EEB8C-397D-470B-9827-C4764CA1A1D0}" destId="{987FB8D8-CFF2-4549-A359-9A73F3A00D92}" srcOrd="0" destOrd="0" presId="urn:microsoft.com/office/officeart/2005/8/layout/process1"/>
    <dgm:cxn modelId="{D8DB73D5-5F70-4634-B6C6-6EE073B047A3}" type="presOf" srcId="{53367D17-7ECF-45FA-BF5A-EA9FD084C2D9}" destId="{52C99CFF-8868-4E5E-AC40-0CB26BA4D1AD}" srcOrd="0" destOrd="0" presId="urn:microsoft.com/office/officeart/2005/8/layout/process1"/>
    <dgm:cxn modelId="{CEA926E0-E063-4105-9F26-D71768CE75B2}" type="presOf" srcId="{F196BF41-1784-4CD3-BF91-0D488C28AA76}" destId="{EE8011FD-3D02-4150-8E2D-A7BD96FA5603}" srcOrd="0" destOrd="0" presId="urn:microsoft.com/office/officeart/2005/8/layout/process1"/>
    <dgm:cxn modelId="{71763CA0-2F05-40BB-8200-56CBDC1E7AEE}" srcId="{B6EDDEF9-4449-4E4F-B99F-A9FDCCB8C427}" destId="{99666360-7EB1-4628-BC76-0DC7E5BB236C}" srcOrd="2" destOrd="0" parTransId="{2EEFA81D-2AA1-4EE0-ACD7-D22D967215DB}" sibTransId="{9A1EEB8C-397D-470B-9827-C4764CA1A1D0}"/>
    <dgm:cxn modelId="{CBB08F81-7D0C-43A5-8432-9E7CF4E97A8A}" srcId="{B6EDDEF9-4449-4E4F-B99F-A9FDCCB8C427}" destId="{AC641C72-B49E-483A-AFDE-8EC93590B544}" srcOrd="1" destOrd="0" parTransId="{68934CF5-3934-4652-A842-9253F6C7A16F}" sibTransId="{0A220CA0-19DF-466C-99D1-575FA93DEB82}"/>
    <dgm:cxn modelId="{80E50015-5BC3-4141-9A68-DF748CAB8454}" type="presOf" srcId="{53367D17-7ECF-45FA-BF5A-EA9FD084C2D9}" destId="{A02D9FA1-A78A-4439-B750-42900D785940}" srcOrd="1" destOrd="0" presId="urn:microsoft.com/office/officeart/2005/8/layout/process1"/>
    <dgm:cxn modelId="{CDBACA6F-EFCA-4686-BAD3-8A94242721DF}" type="presParOf" srcId="{FD675266-D480-4A43-A60F-F9256265D2D7}" destId="{FC3777DD-74C3-4C9B-BB03-6657A6D24F18}" srcOrd="0" destOrd="0" presId="urn:microsoft.com/office/officeart/2005/8/layout/process1"/>
    <dgm:cxn modelId="{0A993090-2BED-42E7-909B-1AF345E63382}" type="presParOf" srcId="{FD675266-D480-4A43-A60F-F9256265D2D7}" destId="{52C99CFF-8868-4E5E-AC40-0CB26BA4D1AD}" srcOrd="1" destOrd="0" presId="urn:microsoft.com/office/officeart/2005/8/layout/process1"/>
    <dgm:cxn modelId="{F337CBA7-05EC-4009-BD43-F8D9D53DC673}" type="presParOf" srcId="{52C99CFF-8868-4E5E-AC40-0CB26BA4D1AD}" destId="{A02D9FA1-A78A-4439-B750-42900D785940}" srcOrd="0" destOrd="0" presId="urn:microsoft.com/office/officeart/2005/8/layout/process1"/>
    <dgm:cxn modelId="{6F00349D-D96E-4E74-A7CB-704255066D3C}" type="presParOf" srcId="{FD675266-D480-4A43-A60F-F9256265D2D7}" destId="{17272AC1-864E-4BCF-A0A2-DDDD5829A208}" srcOrd="2" destOrd="0" presId="urn:microsoft.com/office/officeart/2005/8/layout/process1"/>
    <dgm:cxn modelId="{9BCCB568-5839-46C7-BBB0-88C794AB147C}" type="presParOf" srcId="{FD675266-D480-4A43-A60F-F9256265D2D7}" destId="{D45FAD56-D95B-493A-BE68-84892D3D82AC}" srcOrd="3" destOrd="0" presId="urn:microsoft.com/office/officeart/2005/8/layout/process1"/>
    <dgm:cxn modelId="{AAAAE77B-9D46-46C3-B0FB-D7BB847270CA}" type="presParOf" srcId="{D45FAD56-D95B-493A-BE68-84892D3D82AC}" destId="{33DE906A-54FE-4D5B-BD34-E1B2F764C253}" srcOrd="0" destOrd="0" presId="urn:microsoft.com/office/officeart/2005/8/layout/process1"/>
    <dgm:cxn modelId="{27EBD82A-DED9-4E45-B55C-2E6A1521697F}" type="presParOf" srcId="{FD675266-D480-4A43-A60F-F9256265D2D7}" destId="{DEE130A8-ED30-493B-8702-5244D2AF3B27}" srcOrd="4" destOrd="0" presId="urn:microsoft.com/office/officeart/2005/8/layout/process1"/>
    <dgm:cxn modelId="{D13DA74B-B403-4DB5-AB08-60D0BBC32FBB}" type="presParOf" srcId="{FD675266-D480-4A43-A60F-F9256265D2D7}" destId="{987FB8D8-CFF2-4549-A359-9A73F3A00D92}" srcOrd="5" destOrd="0" presId="urn:microsoft.com/office/officeart/2005/8/layout/process1"/>
    <dgm:cxn modelId="{CC1B6AEF-191E-45C8-91DC-B9C323AB56D1}" type="presParOf" srcId="{987FB8D8-CFF2-4549-A359-9A73F3A00D92}" destId="{C958805F-B326-4C6D-8244-694EE560FFA2}" srcOrd="0" destOrd="0" presId="urn:microsoft.com/office/officeart/2005/8/layout/process1"/>
    <dgm:cxn modelId="{442CE804-F4A9-4553-8F86-160B695C8A21}" type="presParOf" srcId="{FD675266-D480-4A43-A60F-F9256265D2D7}" destId="{EE8011FD-3D02-4150-8E2D-A7BD96FA560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6EDDEF9-4449-4E4F-B99F-A9FDCCB8C427}" type="doc">
      <dgm:prSet loTypeId="urn:microsoft.com/office/officeart/2005/8/layout/process1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F196BF41-1784-4CD3-BF91-0D488C28AA76}">
      <dgm:prSet phldrT="[Текст]" custT="1"/>
      <dgm:spPr>
        <a:noFill/>
        <a:ln w="50800">
          <a:solidFill>
            <a:srgbClr val="FF0000"/>
          </a:solidFill>
        </a:ln>
      </dgm:spPr>
      <dgm:t>
        <a:bodyPr/>
        <a:lstStyle/>
        <a:p>
          <a:r>
            <a:rPr lang="ru-RU" sz="1800" b="1" baseline="0" dirty="0" smtClean="0">
              <a:solidFill>
                <a:srgbClr val="FF0000"/>
              </a:solidFill>
            </a:rPr>
            <a:t>Отсутствие единообразия при отнесении должностей к квалификационным уровням</a:t>
          </a:r>
          <a:endParaRPr lang="ru-RU" sz="1800" b="1" baseline="0" dirty="0">
            <a:solidFill>
              <a:srgbClr val="FF0000"/>
            </a:solidFill>
          </a:endParaRPr>
        </a:p>
      </dgm:t>
    </dgm:pt>
    <dgm:pt modelId="{D42979B4-A8DC-4607-9E28-C58E1C560A36}" type="parTrans" cxnId="{4F83A0E4-66F8-4B59-8B92-6778B492090A}">
      <dgm:prSet/>
      <dgm:spPr/>
      <dgm:t>
        <a:bodyPr/>
        <a:lstStyle/>
        <a:p>
          <a:endParaRPr lang="ru-RU"/>
        </a:p>
      </dgm:t>
    </dgm:pt>
    <dgm:pt modelId="{DFE0ABE8-6C05-4C6D-8C63-20C7FD015103}" type="sibTrans" cxnId="{4F83A0E4-66F8-4B59-8B92-6778B492090A}">
      <dgm:prSet/>
      <dgm:spPr/>
      <dgm:t>
        <a:bodyPr/>
        <a:lstStyle/>
        <a:p>
          <a:endParaRPr lang="ru-RU"/>
        </a:p>
      </dgm:t>
    </dgm:pt>
    <dgm:pt modelId="{FD675266-D480-4A43-A60F-F9256265D2D7}" type="pres">
      <dgm:prSet presAssocID="{B6EDDEF9-4449-4E4F-B99F-A9FDCCB8C42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8011FD-3D02-4150-8E2D-A7BD96FA5603}" type="pres">
      <dgm:prSet presAssocID="{F196BF41-1784-4CD3-BF91-0D488C28AA76}" presName="node" presStyleLbl="node1" presStyleIdx="0" presStyleCnt="1" custScaleX="100277" custScaleY="100959" custLinFactNeighborX="-8" custLinFactNeighborY="814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83A0E4-66F8-4B59-8B92-6778B492090A}" srcId="{B6EDDEF9-4449-4E4F-B99F-A9FDCCB8C427}" destId="{F196BF41-1784-4CD3-BF91-0D488C28AA76}" srcOrd="0" destOrd="0" parTransId="{D42979B4-A8DC-4607-9E28-C58E1C560A36}" sibTransId="{DFE0ABE8-6C05-4C6D-8C63-20C7FD015103}"/>
    <dgm:cxn modelId="{8DDD3AAA-54F2-43F0-9FDC-C090D5CEDEE7}" type="presOf" srcId="{F196BF41-1784-4CD3-BF91-0D488C28AA76}" destId="{EE8011FD-3D02-4150-8E2D-A7BD96FA5603}" srcOrd="0" destOrd="0" presId="urn:microsoft.com/office/officeart/2005/8/layout/process1"/>
    <dgm:cxn modelId="{D90345C1-747C-4ED6-8D17-7ECCCFA35AD9}" type="presOf" srcId="{B6EDDEF9-4449-4E4F-B99F-A9FDCCB8C427}" destId="{FD675266-D480-4A43-A60F-F9256265D2D7}" srcOrd="0" destOrd="0" presId="urn:microsoft.com/office/officeart/2005/8/layout/process1"/>
    <dgm:cxn modelId="{B5B12FD3-24B1-4D1D-A957-891B1E1966F4}" type="presParOf" srcId="{FD675266-D480-4A43-A60F-F9256265D2D7}" destId="{EE8011FD-3D02-4150-8E2D-A7BD96FA5603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6EDDEF9-4449-4E4F-B99F-A9FDCCB8C427}" type="doc">
      <dgm:prSet loTypeId="urn:microsoft.com/office/officeart/2005/8/layout/process1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F196BF41-1784-4CD3-BF91-0D488C28AA76}">
      <dgm:prSet phldrT="[Текст]" custT="1"/>
      <dgm:spPr>
        <a:solidFill>
          <a:schemeClr val="accent6">
            <a:lumMod val="60000"/>
            <a:lumOff val="40000"/>
          </a:schemeClr>
        </a:solidFill>
        <a:ln w="38100">
          <a:solidFill>
            <a:schemeClr val="accent5">
              <a:lumMod val="75000"/>
            </a:schemeClr>
          </a:solidFill>
        </a:ln>
      </dgm:spPr>
      <dgm:t>
        <a:bodyPr/>
        <a:lstStyle/>
        <a:p>
          <a:pPr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dirty="0" smtClean="0">
              <a:solidFill>
                <a:schemeClr val="accent5">
                  <a:lumMod val="50000"/>
                </a:schemeClr>
              </a:solidFill>
            </a:rPr>
            <a:t>- Урегулирование разночтений терминов, используемых в профессиональных стандартах и нормативных и правовых актах РФ</a:t>
          </a:r>
        </a:p>
        <a:p>
          <a:pPr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dirty="0" smtClean="0">
            <a:solidFill>
              <a:schemeClr val="accent5">
                <a:lumMod val="50000"/>
              </a:schemeClr>
            </a:solidFill>
          </a:endParaRP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chemeClr val="accent5">
                  <a:lumMod val="50000"/>
                </a:schemeClr>
              </a:solidFill>
            </a:rPr>
            <a:t>- Инициирование проведения разъяснений Минтрудом России </a:t>
          </a:r>
          <a:r>
            <a:rPr lang="ru-RU" sz="1800" b="1" dirty="0" smtClean="0">
              <a:solidFill>
                <a:schemeClr val="accent5">
                  <a:lumMod val="50000"/>
                </a:schemeClr>
              </a:solidFill>
            </a:rPr>
            <a:t>для государственных контролирующих органов</a:t>
          </a:r>
          <a:endParaRPr lang="ru-RU" sz="1800" b="1" baseline="0" dirty="0" smtClean="0">
            <a:solidFill>
              <a:schemeClr val="accent5">
                <a:lumMod val="50000"/>
              </a:schemeClr>
            </a:solidFill>
          </a:endParaRPr>
        </a:p>
        <a:p>
          <a:pPr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dirty="0" smtClean="0">
              <a:solidFill>
                <a:schemeClr val="accent5">
                  <a:lumMod val="50000"/>
                </a:schemeClr>
              </a:solidFill>
            </a:rPr>
            <a:t>по применению профессиональных стандартов</a:t>
          </a:r>
          <a:endParaRPr lang="ru-RU" sz="1800" b="1" baseline="0" dirty="0">
            <a:solidFill>
              <a:schemeClr val="accent5">
                <a:lumMod val="50000"/>
              </a:schemeClr>
            </a:solidFill>
          </a:endParaRPr>
        </a:p>
      </dgm:t>
    </dgm:pt>
    <dgm:pt modelId="{D42979B4-A8DC-4607-9E28-C58E1C560A36}" type="parTrans" cxnId="{4F83A0E4-66F8-4B59-8B92-6778B492090A}">
      <dgm:prSet/>
      <dgm:spPr/>
      <dgm:t>
        <a:bodyPr/>
        <a:lstStyle/>
        <a:p>
          <a:endParaRPr lang="ru-RU"/>
        </a:p>
      </dgm:t>
    </dgm:pt>
    <dgm:pt modelId="{DFE0ABE8-6C05-4C6D-8C63-20C7FD015103}" type="sibTrans" cxnId="{4F83A0E4-66F8-4B59-8B92-6778B492090A}">
      <dgm:prSet/>
      <dgm:spPr/>
      <dgm:t>
        <a:bodyPr/>
        <a:lstStyle/>
        <a:p>
          <a:endParaRPr lang="ru-RU"/>
        </a:p>
      </dgm:t>
    </dgm:pt>
    <dgm:pt modelId="{FD675266-D480-4A43-A60F-F9256265D2D7}" type="pres">
      <dgm:prSet presAssocID="{B6EDDEF9-4449-4E4F-B99F-A9FDCCB8C42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8011FD-3D02-4150-8E2D-A7BD96FA5603}" type="pres">
      <dgm:prSet presAssocID="{F196BF41-1784-4CD3-BF91-0D488C28AA76}" presName="node" presStyleLbl="node1" presStyleIdx="0" presStyleCnt="1" custScaleX="100277" custScaleY="100959" custLinFactNeighborX="-18591" custLinFactNeighborY="-9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0F7BAE-7FB0-4DFA-8C1B-3F5A109406ED}" type="presOf" srcId="{B6EDDEF9-4449-4E4F-B99F-A9FDCCB8C427}" destId="{FD675266-D480-4A43-A60F-F9256265D2D7}" srcOrd="0" destOrd="0" presId="urn:microsoft.com/office/officeart/2005/8/layout/process1"/>
    <dgm:cxn modelId="{EDE78B5D-3149-47BB-91DD-EA36120E0711}" type="presOf" srcId="{F196BF41-1784-4CD3-BF91-0D488C28AA76}" destId="{EE8011FD-3D02-4150-8E2D-A7BD96FA5603}" srcOrd="0" destOrd="0" presId="urn:microsoft.com/office/officeart/2005/8/layout/process1"/>
    <dgm:cxn modelId="{4F83A0E4-66F8-4B59-8B92-6778B492090A}" srcId="{B6EDDEF9-4449-4E4F-B99F-A9FDCCB8C427}" destId="{F196BF41-1784-4CD3-BF91-0D488C28AA76}" srcOrd="0" destOrd="0" parTransId="{D42979B4-A8DC-4607-9E28-C58E1C560A36}" sibTransId="{DFE0ABE8-6C05-4C6D-8C63-20C7FD015103}"/>
    <dgm:cxn modelId="{8C20CA21-BF8F-438F-8FF2-64AD3135E407}" type="presParOf" srcId="{FD675266-D480-4A43-A60F-F9256265D2D7}" destId="{EE8011FD-3D02-4150-8E2D-A7BD96FA5603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6EDDEF9-4449-4E4F-B99F-A9FDCCB8C427}" type="doc">
      <dgm:prSet loTypeId="urn:microsoft.com/office/officeart/2005/8/layout/process1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E890B3F1-8D60-4F01-827E-EF8C3179F3D9}">
      <dgm:prSet phldrT="[Текст]" custT="1"/>
      <dgm:spPr>
        <a:noFill/>
        <a:ln w="50800">
          <a:solidFill>
            <a:srgbClr val="FF0000"/>
          </a:solidFill>
        </a:ln>
      </dgm:spPr>
      <dgm:t>
        <a:bodyPr/>
        <a:lstStyle/>
        <a:p>
          <a:r>
            <a:rPr lang="ru-RU" sz="1800" b="1" baseline="0" dirty="0" smtClean="0">
              <a:solidFill>
                <a:srgbClr val="FF0000"/>
              </a:solidFill>
            </a:rPr>
            <a:t>Опасения кадровых служб предприятий получения негативной оценки их деятельности от государственных инспекций при проверках после введения обязательного применения профессиональных стандартов</a:t>
          </a:r>
          <a:r>
            <a:rPr lang="ru-RU" sz="1600" b="1" baseline="0" dirty="0" smtClean="0">
              <a:solidFill>
                <a:srgbClr val="FF0000"/>
              </a:solidFill>
            </a:rPr>
            <a:t> </a:t>
          </a:r>
          <a:endParaRPr lang="ru-RU" sz="1600" b="1" baseline="0" dirty="0">
            <a:solidFill>
              <a:srgbClr val="FF0000"/>
            </a:solidFill>
          </a:endParaRPr>
        </a:p>
      </dgm:t>
    </dgm:pt>
    <dgm:pt modelId="{A9EC0A63-42CB-479D-99E6-40A758C0ECD3}" type="parTrans" cxnId="{80593A02-7C1F-485E-92E4-84B59CA5025B}">
      <dgm:prSet/>
      <dgm:spPr/>
      <dgm:t>
        <a:bodyPr/>
        <a:lstStyle/>
        <a:p>
          <a:endParaRPr lang="ru-RU"/>
        </a:p>
      </dgm:t>
    </dgm:pt>
    <dgm:pt modelId="{D98BB130-F499-4746-82A9-62C343BA0C56}" type="sibTrans" cxnId="{80593A02-7C1F-485E-92E4-84B59CA5025B}">
      <dgm:prSet/>
      <dgm:spPr/>
      <dgm:t>
        <a:bodyPr/>
        <a:lstStyle/>
        <a:p>
          <a:endParaRPr lang="ru-RU"/>
        </a:p>
      </dgm:t>
    </dgm:pt>
    <dgm:pt modelId="{FD675266-D480-4A43-A60F-F9256265D2D7}" type="pres">
      <dgm:prSet presAssocID="{B6EDDEF9-4449-4E4F-B99F-A9FDCCB8C42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55D96D-8DB7-499C-8682-E70538AE68E4}" type="pres">
      <dgm:prSet presAssocID="{E890B3F1-8D60-4F01-827E-EF8C3179F3D9}" presName="node" presStyleLbl="node1" presStyleIdx="0" presStyleCnt="1" custScaleX="100277" custScaleY="100959" custLinFactNeighborX="-8" custLinFactNeighborY="814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593A02-7C1F-485E-92E4-84B59CA5025B}" srcId="{B6EDDEF9-4449-4E4F-B99F-A9FDCCB8C427}" destId="{E890B3F1-8D60-4F01-827E-EF8C3179F3D9}" srcOrd="0" destOrd="0" parTransId="{A9EC0A63-42CB-479D-99E6-40A758C0ECD3}" sibTransId="{D98BB130-F499-4746-82A9-62C343BA0C56}"/>
    <dgm:cxn modelId="{E40F93D5-F0A8-482E-A4A2-724E1A536A9B}" type="presOf" srcId="{B6EDDEF9-4449-4E4F-B99F-A9FDCCB8C427}" destId="{FD675266-D480-4A43-A60F-F9256265D2D7}" srcOrd="0" destOrd="0" presId="urn:microsoft.com/office/officeart/2005/8/layout/process1"/>
    <dgm:cxn modelId="{4F31D5D7-B299-4C4A-9DBD-0B2D6BE6A207}" type="presOf" srcId="{E890B3F1-8D60-4F01-827E-EF8C3179F3D9}" destId="{9F55D96D-8DB7-499C-8682-E70538AE68E4}" srcOrd="0" destOrd="0" presId="urn:microsoft.com/office/officeart/2005/8/layout/process1"/>
    <dgm:cxn modelId="{BFC78EE1-5ED1-43ED-BBC5-EEC78B363B66}" type="presParOf" srcId="{FD675266-D480-4A43-A60F-F9256265D2D7}" destId="{9F55D96D-8DB7-499C-8682-E70538AE68E4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6EDDEF9-4449-4E4F-B99F-A9FDCCB8C427}" type="doc">
      <dgm:prSet loTypeId="urn:microsoft.com/office/officeart/2005/8/layout/process1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F196BF41-1784-4CD3-BF91-0D488C28AA76}">
      <dgm:prSet phldrT="[Текст]" custT="1"/>
      <dgm:spPr>
        <a:solidFill>
          <a:schemeClr val="accent6">
            <a:lumMod val="60000"/>
            <a:lumOff val="40000"/>
          </a:schemeClr>
        </a:solidFill>
        <a:ln w="38100">
          <a:solidFill>
            <a:schemeClr val="accent5">
              <a:lumMod val="75000"/>
            </a:schemeClr>
          </a:solidFill>
        </a:ln>
      </dgm:spPr>
      <dgm:t>
        <a:bodyPr/>
        <a:lstStyle/>
        <a:p>
          <a:pPr algn="l"/>
          <a:r>
            <a:rPr lang="ru-RU" sz="1800" b="1" baseline="0" dirty="0" smtClean="0">
              <a:solidFill>
                <a:schemeClr val="accent5">
                  <a:lumMod val="50000"/>
                </a:schemeClr>
              </a:solidFill>
            </a:rPr>
            <a:t>   - Обеспечение свободного доступа к паспортам образовательных стандартов и программ</a:t>
          </a:r>
        </a:p>
        <a:p>
          <a:pPr algn="l"/>
          <a:endParaRPr lang="ru-RU" sz="1800" b="1" baseline="0" dirty="0" smtClean="0">
            <a:solidFill>
              <a:schemeClr val="accent5">
                <a:lumMod val="50000"/>
              </a:schemeClr>
            </a:solidFill>
          </a:endParaRPr>
        </a:p>
        <a:p>
          <a:pPr algn="l"/>
          <a:r>
            <a:rPr lang="ru-RU" sz="1800" b="1" baseline="0" dirty="0" smtClean="0">
              <a:solidFill>
                <a:schemeClr val="accent5">
                  <a:lumMod val="50000"/>
                </a:schemeClr>
              </a:solidFill>
            </a:rPr>
            <a:t>   - Урегулирование разночтения терминов, используемых в профессиональных и образовательных стандартах</a:t>
          </a:r>
        </a:p>
        <a:p>
          <a:pPr algn="l"/>
          <a:endParaRPr lang="ru-RU" sz="1800" b="1" baseline="0" dirty="0" smtClean="0">
            <a:solidFill>
              <a:schemeClr val="accent5">
                <a:lumMod val="50000"/>
              </a:schemeClr>
            </a:solidFill>
          </a:endParaRPr>
        </a:p>
        <a:p>
          <a:pPr algn="l"/>
          <a:r>
            <a:rPr lang="ru-RU" sz="1800" b="1" baseline="0" dirty="0" smtClean="0">
              <a:solidFill>
                <a:schemeClr val="accent5">
                  <a:lumMod val="50000"/>
                </a:schemeClr>
              </a:solidFill>
            </a:rPr>
            <a:t>   - Разработка методики для применения профессиональных стандартов в системе образования</a:t>
          </a:r>
        </a:p>
        <a:p>
          <a:pPr algn="l"/>
          <a:endParaRPr lang="ru-RU" sz="1800" b="1" baseline="0" dirty="0" smtClean="0">
            <a:solidFill>
              <a:schemeClr val="accent5">
                <a:lumMod val="50000"/>
              </a:schemeClr>
            </a:solidFill>
          </a:endParaRPr>
        </a:p>
        <a:p>
          <a:pPr algn="l"/>
          <a:r>
            <a:rPr lang="ru-RU" sz="1800" b="1" baseline="0" dirty="0" smtClean="0">
              <a:solidFill>
                <a:schemeClr val="accent5">
                  <a:lumMod val="50000"/>
                </a:schemeClr>
              </a:solidFill>
            </a:rPr>
            <a:t>   - Подготовка специалистов по проведению экспертиз по применению профессиональных стандартов в системе образования </a:t>
          </a:r>
          <a:endParaRPr lang="ru-RU" sz="1600" b="1" baseline="0" dirty="0">
            <a:solidFill>
              <a:schemeClr val="accent5">
                <a:lumMod val="50000"/>
              </a:schemeClr>
            </a:solidFill>
          </a:endParaRPr>
        </a:p>
      </dgm:t>
    </dgm:pt>
    <dgm:pt modelId="{D42979B4-A8DC-4607-9E28-C58E1C560A36}" type="parTrans" cxnId="{4F83A0E4-66F8-4B59-8B92-6778B492090A}">
      <dgm:prSet/>
      <dgm:spPr/>
      <dgm:t>
        <a:bodyPr/>
        <a:lstStyle/>
        <a:p>
          <a:endParaRPr lang="ru-RU"/>
        </a:p>
      </dgm:t>
    </dgm:pt>
    <dgm:pt modelId="{DFE0ABE8-6C05-4C6D-8C63-20C7FD015103}" type="sibTrans" cxnId="{4F83A0E4-66F8-4B59-8B92-6778B492090A}">
      <dgm:prSet/>
      <dgm:spPr/>
      <dgm:t>
        <a:bodyPr/>
        <a:lstStyle/>
        <a:p>
          <a:endParaRPr lang="ru-RU"/>
        </a:p>
      </dgm:t>
    </dgm:pt>
    <dgm:pt modelId="{FD675266-D480-4A43-A60F-F9256265D2D7}" type="pres">
      <dgm:prSet presAssocID="{B6EDDEF9-4449-4E4F-B99F-A9FDCCB8C42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8011FD-3D02-4150-8E2D-A7BD96FA5603}" type="pres">
      <dgm:prSet presAssocID="{F196BF41-1784-4CD3-BF91-0D488C28AA76}" presName="node" presStyleLbl="node1" presStyleIdx="0" presStyleCnt="1" custScaleX="100277" custScaleY="100959" custLinFactNeighborX="1166" custLinFactNeighborY="-201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852E14-0210-451E-AC00-BC1D8C45D258}" type="presOf" srcId="{F196BF41-1784-4CD3-BF91-0D488C28AA76}" destId="{EE8011FD-3D02-4150-8E2D-A7BD96FA5603}" srcOrd="0" destOrd="0" presId="urn:microsoft.com/office/officeart/2005/8/layout/process1"/>
    <dgm:cxn modelId="{4F83A0E4-66F8-4B59-8B92-6778B492090A}" srcId="{B6EDDEF9-4449-4E4F-B99F-A9FDCCB8C427}" destId="{F196BF41-1784-4CD3-BF91-0D488C28AA76}" srcOrd="0" destOrd="0" parTransId="{D42979B4-A8DC-4607-9E28-C58E1C560A36}" sibTransId="{DFE0ABE8-6C05-4C6D-8C63-20C7FD015103}"/>
    <dgm:cxn modelId="{97EE6668-88A9-4020-A66A-4F2CCFED2E7B}" type="presOf" srcId="{B6EDDEF9-4449-4E4F-B99F-A9FDCCB8C427}" destId="{FD675266-D480-4A43-A60F-F9256265D2D7}" srcOrd="0" destOrd="0" presId="urn:microsoft.com/office/officeart/2005/8/layout/process1"/>
    <dgm:cxn modelId="{A7BDD8D4-CD45-4079-BB3B-33411E59341A}" type="presParOf" srcId="{FD675266-D480-4A43-A60F-F9256265D2D7}" destId="{EE8011FD-3D02-4150-8E2D-A7BD96FA5603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6EDDEF9-4449-4E4F-B99F-A9FDCCB8C427}" type="doc">
      <dgm:prSet loTypeId="urn:microsoft.com/office/officeart/2005/8/layout/process1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F196BF41-1784-4CD3-BF91-0D488C28AA76}">
      <dgm:prSet phldrT="[Текст]" custT="1"/>
      <dgm:spPr>
        <a:noFill/>
        <a:ln w="50800">
          <a:solidFill>
            <a:srgbClr val="FF0000"/>
          </a:solidFill>
        </a:ln>
      </dgm:spPr>
      <dgm:t>
        <a:bodyPr/>
        <a:lstStyle/>
        <a:p>
          <a:r>
            <a:rPr lang="ru-RU" sz="1800" b="1" baseline="0" dirty="0" smtClean="0">
              <a:solidFill>
                <a:srgbClr val="FF0000"/>
              </a:solidFill>
            </a:rPr>
            <a:t>Затрудненный поиск паспортов образовательных стандартов и программ в интернете, на сайтах учебных заведений</a:t>
          </a:r>
          <a:endParaRPr lang="ru-RU" sz="1800" b="1" baseline="0" dirty="0">
            <a:solidFill>
              <a:srgbClr val="FF0000"/>
            </a:solidFill>
          </a:endParaRPr>
        </a:p>
      </dgm:t>
    </dgm:pt>
    <dgm:pt modelId="{D42979B4-A8DC-4607-9E28-C58E1C560A36}" type="parTrans" cxnId="{4F83A0E4-66F8-4B59-8B92-6778B492090A}">
      <dgm:prSet/>
      <dgm:spPr/>
      <dgm:t>
        <a:bodyPr/>
        <a:lstStyle/>
        <a:p>
          <a:endParaRPr lang="ru-RU"/>
        </a:p>
      </dgm:t>
    </dgm:pt>
    <dgm:pt modelId="{DFE0ABE8-6C05-4C6D-8C63-20C7FD015103}" type="sibTrans" cxnId="{4F83A0E4-66F8-4B59-8B92-6778B492090A}">
      <dgm:prSet/>
      <dgm:spPr/>
      <dgm:t>
        <a:bodyPr/>
        <a:lstStyle/>
        <a:p>
          <a:endParaRPr lang="ru-RU"/>
        </a:p>
      </dgm:t>
    </dgm:pt>
    <dgm:pt modelId="{FD675266-D480-4A43-A60F-F9256265D2D7}" type="pres">
      <dgm:prSet presAssocID="{B6EDDEF9-4449-4E4F-B99F-A9FDCCB8C42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8011FD-3D02-4150-8E2D-A7BD96FA5603}" type="pres">
      <dgm:prSet presAssocID="{F196BF41-1784-4CD3-BF91-0D488C28AA76}" presName="node" presStyleLbl="node1" presStyleIdx="0" presStyleCnt="1" custScaleX="100277" custScaleY="100959" custLinFactNeighborX="-1105" custLinFactNeighborY="11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7C920C-D626-41C9-8A0C-ADF5728620FE}" type="presOf" srcId="{F196BF41-1784-4CD3-BF91-0D488C28AA76}" destId="{EE8011FD-3D02-4150-8E2D-A7BD96FA5603}" srcOrd="0" destOrd="0" presId="urn:microsoft.com/office/officeart/2005/8/layout/process1"/>
    <dgm:cxn modelId="{4F83A0E4-66F8-4B59-8B92-6778B492090A}" srcId="{B6EDDEF9-4449-4E4F-B99F-A9FDCCB8C427}" destId="{F196BF41-1784-4CD3-BF91-0D488C28AA76}" srcOrd="0" destOrd="0" parTransId="{D42979B4-A8DC-4607-9E28-C58E1C560A36}" sibTransId="{DFE0ABE8-6C05-4C6D-8C63-20C7FD015103}"/>
    <dgm:cxn modelId="{B558848F-82AE-4021-8441-7E45A93FF47C}" type="presOf" srcId="{B6EDDEF9-4449-4E4F-B99F-A9FDCCB8C427}" destId="{FD675266-D480-4A43-A60F-F9256265D2D7}" srcOrd="0" destOrd="0" presId="urn:microsoft.com/office/officeart/2005/8/layout/process1"/>
    <dgm:cxn modelId="{2D01E60E-72C8-41DA-8134-31FE959EEE9D}" type="presParOf" srcId="{FD675266-D480-4A43-A60F-F9256265D2D7}" destId="{EE8011FD-3D02-4150-8E2D-A7BD96FA5603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6EDDEF9-4449-4E4F-B99F-A9FDCCB8C427}" type="doc">
      <dgm:prSet loTypeId="urn:microsoft.com/office/officeart/2005/8/layout/process1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F196BF41-1784-4CD3-BF91-0D488C28AA76}">
      <dgm:prSet phldrT="[Текст]" custT="1"/>
      <dgm:spPr>
        <a:noFill/>
        <a:ln w="50800">
          <a:solidFill>
            <a:srgbClr val="FF0000"/>
          </a:solidFill>
        </a:ln>
      </dgm:spPr>
      <dgm:t>
        <a:bodyPr/>
        <a:lstStyle/>
        <a:p>
          <a:r>
            <a:rPr lang="ru-RU" sz="1800" b="1" baseline="0" dirty="0" smtClean="0">
              <a:solidFill>
                <a:srgbClr val="FF0000"/>
              </a:solidFill>
            </a:rPr>
            <a:t>Использование при разработке профессиональных и образовательных стандартов разных понятийных аппаратов </a:t>
          </a:r>
        </a:p>
      </dgm:t>
    </dgm:pt>
    <dgm:pt modelId="{D42979B4-A8DC-4607-9E28-C58E1C560A36}" type="parTrans" cxnId="{4F83A0E4-66F8-4B59-8B92-6778B492090A}">
      <dgm:prSet/>
      <dgm:spPr/>
      <dgm:t>
        <a:bodyPr/>
        <a:lstStyle/>
        <a:p>
          <a:endParaRPr lang="ru-RU"/>
        </a:p>
      </dgm:t>
    </dgm:pt>
    <dgm:pt modelId="{DFE0ABE8-6C05-4C6D-8C63-20C7FD015103}" type="sibTrans" cxnId="{4F83A0E4-66F8-4B59-8B92-6778B492090A}">
      <dgm:prSet/>
      <dgm:spPr/>
      <dgm:t>
        <a:bodyPr/>
        <a:lstStyle/>
        <a:p>
          <a:endParaRPr lang="ru-RU"/>
        </a:p>
      </dgm:t>
    </dgm:pt>
    <dgm:pt modelId="{FD675266-D480-4A43-A60F-F9256265D2D7}" type="pres">
      <dgm:prSet presAssocID="{B6EDDEF9-4449-4E4F-B99F-A9FDCCB8C42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8011FD-3D02-4150-8E2D-A7BD96FA5603}" type="pres">
      <dgm:prSet presAssocID="{F196BF41-1784-4CD3-BF91-0D488C28AA76}" presName="node" presStyleLbl="node1" presStyleIdx="0" presStyleCnt="1" custScaleX="100277" custScaleY="100959" custLinFactNeighborX="-8" custLinFactNeighborY="814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4C7F11-4AA2-42E6-9196-ADF263B6C4B2}" type="presOf" srcId="{F196BF41-1784-4CD3-BF91-0D488C28AA76}" destId="{EE8011FD-3D02-4150-8E2D-A7BD96FA5603}" srcOrd="0" destOrd="0" presId="urn:microsoft.com/office/officeart/2005/8/layout/process1"/>
    <dgm:cxn modelId="{A95CD2D8-A6BD-4525-ACC7-014259ED46B5}" type="presOf" srcId="{B6EDDEF9-4449-4E4F-B99F-A9FDCCB8C427}" destId="{FD675266-D480-4A43-A60F-F9256265D2D7}" srcOrd="0" destOrd="0" presId="urn:microsoft.com/office/officeart/2005/8/layout/process1"/>
    <dgm:cxn modelId="{4F83A0E4-66F8-4B59-8B92-6778B492090A}" srcId="{B6EDDEF9-4449-4E4F-B99F-A9FDCCB8C427}" destId="{F196BF41-1784-4CD3-BF91-0D488C28AA76}" srcOrd="0" destOrd="0" parTransId="{D42979B4-A8DC-4607-9E28-C58E1C560A36}" sibTransId="{DFE0ABE8-6C05-4C6D-8C63-20C7FD015103}"/>
    <dgm:cxn modelId="{0F3D2B1F-6C9C-466A-B186-45B440A9D8DD}" type="presParOf" srcId="{FD675266-D480-4A43-A60F-F9256265D2D7}" destId="{EE8011FD-3D02-4150-8E2D-A7BD96FA5603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6EDDEF9-4449-4E4F-B99F-A9FDCCB8C427}" type="doc">
      <dgm:prSet loTypeId="urn:microsoft.com/office/officeart/2005/8/layout/process1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F196BF41-1784-4CD3-BF91-0D488C28AA76}">
      <dgm:prSet phldrT="[Текст]" custT="1"/>
      <dgm:spPr>
        <a:solidFill>
          <a:schemeClr val="accent6">
            <a:lumMod val="60000"/>
            <a:lumOff val="40000"/>
          </a:schemeClr>
        </a:solidFill>
        <a:ln w="38100">
          <a:solidFill>
            <a:schemeClr val="accent5">
              <a:lumMod val="75000"/>
            </a:schemeClr>
          </a:solidFill>
        </a:ln>
      </dgm:spPr>
      <dgm:t>
        <a:bodyPr/>
        <a:lstStyle/>
        <a:p>
          <a:pPr algn="l"/>
          <a:r>
            <a:rPr lang="ru-RU" sz="1600" b="1" dirty="0" smtClean="0">
              <a:solidFill>
                <a:schemeClr val="accent5">
                  <a:lumMod val="50000"/>
                </a:schemeClr>
              </a:solidFill>
            </a:rPr>
            <a:t>- </a:t>
          </a:r>
          <a:r>
            <a:rPr lang="ru-RU" sz="2000" b="1" dirty="0" smtClean="0">
              <a:solidFill>
                <a:schemeClr val="accent5">
                  <a:lumMod val="50000"/>
                </a:schemeClr>
              </a:solidFill>
            </a:rPr>
            <a:t>Проведение анализа и актуализации профессиональных стандартов</a:t>
          </a:r>
        </a:p>
        <a:p>
          <a:pPr algn="l"/>
          <a:endParaRPr lang="ru-RU" sz="2000" b="1" dirty="0" smtClean="0">
            <a:solidFill>
              <a:schemeClr val="accent5">
                <a:lumMod val="50000"/>
              </a:schemeClr>
            </a:solidFill>
          </a:endParaRPr>
        </a:p>
        <a:p>
          <a:pPr algn="l"/>
          <a:r>
            <a:rPr lang="ru-RU" sz="2000" b="1" dirty="0" smtClean="0">
              <a:solidFill>
                <a:schemeClr val="accent5">
                  <a:lumMod val="50000"/>
                </a:schemeClr>
              </a:solidFill>
            </a:rPr>
            <a:t>- Подготовка команд специалистов по разработке </a:t>
          </a:r>
          <a:r>
            <a:rPr lang="ru-RU" sz="2000" b="1" dirty="0" err="1" smtClean="0">
              <a:solidFill>
                <a:schemeClr val="accent5">
                  <a:lumMod val="50000"/>
                </a:schemeClr>
              </a:solidFill>
            </a:rPr>
            <a:t>КИМов</a:t>
          </a:r>
          <a:r>
            <a:rPr lang="ru-RU" sz="2000" b="1" dirty="0" smtClean="0">
              <a:solidFill>
                <a:schemeClr val="accent5">
                  <a:lumMod val="50000"/>
                </a:schemeClr>
              </a:solidFill>
            </a:rPr>
            <a:t> из числа сотрудников предприятий</a:t>
          </a:r>
          <a:endParaRPr lang="ru-RU" sz="1800" b="1" baseline="0" dirty="0">
            <a:solidFill>
              <a:schemeClr val="accent5">
                <a:lumMod val="50000"/>
              </a:schemeClr>
            </a:solidFill>
          </a:endParaRPr>
        </a:p>
      </dgm:t>
    </dgm:pt>
    <dgm:pt modelId="{D42979B4-A8DC-4607-9E28-C58E1C560A36}" type="parTrans" cxnId="{4F83A0E4-66F8-4B59-8B92-6778B492090A}">
      <dgm:prSet/>
      <dgm:spPr/>
      <dgm:t>
        <a:bodyPr/>
        <a:lstStyle/>
        <a:p>
          <a:endParaRPr lang="ru-RU"/>
        </a:p>
      </dgm:t>
    </dgm:pt>
    <dgm:pt modelId="{DFE0ABE8-6C05-4C6D-8C63-20C7FD015103}" type="sibTrans" cxnId="{4F83A0E4-66F8-4B59-8B92-6778B492090A}">
      <dgm:prSet/>
      <dgm:spPr/>
      <dgm:t>
        <a:bodyPr/>
        <a:lstStyle/>
        <a:p>
          <a:endParaRPr lang="ru-RU"/>
        </a:p>
      </dgm:t>
    </dgm:pt>
    <dgm:pt modelId="{FD675266-D480-4A43-A60F-F9256265D2D7}" type="pres">
      <dgm:prSet presAssocID="{B6EDDEF9-4449-4E4F-B99F-A9FDCCB8C42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8011FD-3D02-4150-8E2D-A7BD96FA5603}" type="pres">
      <dgm:prSet presAssocID="{F196BF41-1784-4CD3-BF91-0D488C28AA76}" presName="node" presStyleLbl="node1" presStyleIdx="0" presStyleCnt="1" custScaleX="100277" custScaleY="108301" custLinFactNeighborX="-8" custLinFactNeighborY="-98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1ED77E-345F-408A-A380-46F144712E68}" type="presOf" srcId="{B6EDDEF9-4449-4E4F-B99F-A9FDCCB8C427}" destId="{FD675266-D480-4A43-A60F-F9256265D2D7}" srcOrd="0" destOrd="0" presId="urn:microsoft.com/office/officeart/2005/8/layout/process1"/>
    <dgm:cxn modelId="{2999F8DF-13F8-45E1-824D-90D6B0ADB439}" type="presOf" srcId="{F196BF41-1784-4CD3-BF91-0D488C28AA76}" destId="{EE8011FD-3D02-4150-8E2D-A7BD96FA5603}" srcOrd="0" destOrd="0" presId="urn:microsoft.com/office/officeart/2005/8/layout/process1"/>
    <dgm:cxn modelId="{4F83A0E4-66F8-4B59-8B92-6778B492090A}" srcId="{B6EDDEF9-4449-4E4F-B99F-A9FDCCB8C427}" destId="{F196BF41-1784-4CD3-BF91-0D488C28AA76}" srcOrd="0" destOrd="0" parTransId="{D42979B4-A8DC-4607-9E28-C58E1C560A36}" sibTransId="{DFE0ABE8-6C05-4C6D-8C63-20C7FD015103}"/>
    <dgm:cxn modelId="{0B476981-A03C-4A7B-A480-61AFD7092029}" type="presParOf" srcId="{FD675266-D480-4A43-A60F-F9256265D2D7}" destId="{EE8011FD-3D02-4150-8E2D-A7BD96FA5603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6EDDEF9-4449-4E4F-B99F-A9FDCCB8C427}" type="doc">
      <dgm:prSet loTypeId="urn:microsoft.com/office/officeart/2005/8/layout/process1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E890B3F1-8D60-4F01-827E-EF8C3179F3D9}">
      <dgm:prSet phldrT="[Текст]"/>
      <dgm:spPr>
        <a:noFill/>
        <a:ln w="50800">
          <a:solidFill>
            <a:srgbClr val="FF0000"/>
          </a:solidFill>
        </a:ln>
      </dgm:spPr>
      <dgm:t>
        <a:bodyPr/>
        <a:lstStyle/>
        <a:p>
          <a:r>
            <a:rPr lang="ru-RU" b="1" baseline="0" dirty="0" smtClean="0">
              <a:solidFill>
                <a:srgbClr val="FF0000"/>
              </a:solidFill>
            </a:rPr>
            <a:t>Затруднения при разработке </a:t>
          </a:r>
          <a:r>
            <a:rPr lang="ru-RU" b="1" baseline="0" dirty="0" err="1" smtClean="0">
              <a:solidFill>
                <a:srgbClr val="FF0000"/>
              </a:solidFill>
            </a:rPr>
            <a:t>КИМов</a:t>
          </a:r>
          <a:r>
            <a:rPr lang="ru-RU" b="1" baseline="0" dirty="0" smtClean="0">
              <a:solidFill>
                <a:srgbClr val="FF0000"/>
              </a:solidFill>
            </a:rPr>
            <a:t> из-за слишком укрупненных ОТФ в профессиональных стандартах или включения в ПС трудовых функций, которые не поддаются измерению</a:t>
          </a:r>
          <a:endParaRPr lang="ru-RU" b="1" baseline="0" dirty="0">
            <a:solidFill>
              <a:srgbClr val="FF0000"/>
            </a:solidFill>
          </a:endParaRPr>
        </a:p>
      </dgm:t>
    </dgm:pt>
    <dgm:pt modelId="{A9EC0A63-42CB-479D-99E6-40A758C0ECD3}" type="parTrans" cxnId="{80593A02-7C1F-485E-92E4-84B59CA5025B}">
      <dgm:prSet/>
      <dgm:spPr/>
      <dgm:t>
        <a:bodyPr/>
        <a:lstStyle/>
        <a:p>
          <a:endParaRPr lang="ru-RU"/>
        </a:p>
      </dgm:t>
    </dgm:pt>
    <dgm:pt modelId="{D98BB130-F499-4746-82A9-62C343BA0C56}" type="sibTrans" cxnId="{80593A02-7C1F-485E-92E4-84B59CA5025B}">
      <dgm:prSet/>
      <dgm:spPr/>
      <dgm:t>
        <a:bodyPr/>
        <a:lstStyle/>
        <a:p>
          <a:endParaRPr lang="ru-RU"/>
        </a:p>
      </dgm:t>
    </dgm:pt>
    <dgm:pt modelId="{FD675266-D480-4A43-A60F-F9256265D2D7}" type="pres">
      <dgm:prSet presAssocID="{B6EDDEF9-4449-4E4F-B99F-A9FDCCB8C42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55D96D-8DB7-499C-8682-E70538AE68E4}" type="pres">
      <dgm:prSet presAssocID="{E890B3F1-8D60-4F01-827E-EF8C3179F3D9}" presName="node" presStyleLbl="node1" presStyleIdx="0" presStyleCnt="1" custScaleX="100277" custScaleY="100959" custLinFactNeighborX="-8" custLinFactNeighborY="814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5FD74B-7330-465A-AA1B-78F99240E5C2}" type="presOf" srcId="{E890B3F1-8D60-4F01-827E-EF8C3179F3D9}" destId="{9F55D96D-8DB7-499C-8682-E70538AE68E4}" srcOrd="0" destOrd="0" presId="urn:microsoft.com/office/officeart/2005/8/layout/process1"/>
    <dgm:cxn modelId="{80593A02-7C1F-485E-92E4-84B59CA5025B}" srcId="{B6EDDEF9-4449-4E4F-B99F-A9FDCCB8C427}" destId="{E890B3F1-8D60-4F01-827E-EF8C3179F3D9}" srcOrd="0" destOrd="0" parTransId="{A9EC0A63-42CB-479D-99E6-40A758C0ECD3}" sibTransId="{D98BB130-F499-4746-82A9-62C343BA0C56}"/>
    <dgm:cxn modelId="{99E603C7-5C49-40F7-B731-6D2C3CF53074}" type="presOf" srcId="{B6EDDEF9-4449-4E4F-B99F-A9FDCCB8C427}" destId="{FD675266-D480-4A43-A60F-F9256265D2D7}" srcOrd="0" destOrd="0" presId="urn:microsoft.com/office/officeart/2005/8/layout/process1"/>
    <dgm:cxn modelId="{5881F852-D48E-46DE-B1A2-335FCE0A102F}" type="presParOf" srcId="{FD675266-D480-4A43-A60F-F9256265D2D7}" destId="{9F55D96D-8DB7-499C-8682-E70538AE68E4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6EDDEF9-4449-4E4F-B99F-A9FDCCB8C427}" type="doc">
      <dgm:prSet loTypeId="urn:microsoft.com/office/officeart/2005/8/layout/process1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F196BF41-1784-4CD3-BF91-0D488C28AA76}">
      <dgm:prSet phldrT="[Текст]" custT="1"/>
      <dgm:spPr>
        <a:solidFill>
          <a:schemeClr val="accent6">
            <a:lumMod val="60000"/>
            <a:lumOff val="40000"/>
          </a:schemeClr>
        </a:solidFill>
        <a:ln w="38100">
          <a:solidFill>
            <a:schemeClr val="accent5">
              <a:lumMod val="75000"/>
            </a:schemeClr>
          </a:solidFill>
        </a:ln>
      </dgm:spPr>
      <dgm:t>
        <a:bodyPr/>
        <a:lstStyle/>
        <a:p>
          <a:pPr algn="l"/>
          <a:r>
            <a:rPr lang="ru-RU" sz="2000" b="1" dirty="0" smtClean="0">
              <a:solidFill>
                <a:schemeClr val="accent5">
                  <a:lumMod val="50000"/>
                </a:schemeClr>
              </a:solidFill>
            </a:rPr>
            <a:t>Создание общего электронного ресурса с перечнем профессиональных и образовательных стандартов и ссылками на них, квалификаций, перечней ЦОСК, СПК, квалификационных справочников, результатов мониторингов рынка труда</a:t>
          </a:r>
          <a:endParaRPr lang="ru-RU" sz="2000" b="1" baseline="0" dirty="0">
            <a:solidFill>
              <a:schemeClr val="accent5">
                <a:lumMod val="50000"/>
              </a:schemeClr>
            </a:solidFill>
          </a:endParaRPr>
        </a:p>
      </dgm:t>
    </dgm:pt>
    <dgm:pt modelId="{D42979B4-A8DC-4607-9E28-C58E1C560A36}" type="parTrans" cxnId="{4F83A0E4-66F8-4B59-8B92-6778B492090A}">
      <dgm:prSet/>
      <dgm:spPr/>
      <dgm:t>
        <a:bodyPr/>
        <a:lstStyle/>
        <a:p>
          <a:endParaRPr lang="ru-RU"/>
        </a:p>
      </dgm:t>
    </dgm:pt>
    <dgm:pt modelId="{DFE0ABE8-6C05-4C6D-8C63-20C7FD015103}" type="sibTrans" cxnId="{4F83A0E4-66F8-4B59-8B92-6778B492090A}">
      <dgm:prSet/>
      <dgm:spPr/>
      <dgm:t>
        <a:bodyPr/>
        <a:lstStyle/>
        <a:p>
          <a:endParaRPr lang="ru-RU"/>
        </a:p>
      </dgm:t>
    </dgm:pt>
    <dgm:pt modelId="{FD675266-D480-4A43-A60F-F9256265D2D7}" type="pres">
      <dgm:prSet presAssocID="{B6EDDEF9-4449-4E4F-B99F-A9FDCCB8C42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8011FD-3D02-4150-8E2D-A7BD96FA5603}" type="pres">
      <dgm:prSet presAssocID="{F196BF41-1784-4CD3-BF91-0D488C28AA76}" presName="node" presStyleLbl="node1" presStyleIdx="0" presStyleCnt="1" custScaleX="100277" custScaleY="108301" custLinFactNeighborX="-8" custLinFactNeighborY="-98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3A62A8-9440-43A5-B475-BD5401AB622A}" type="presOf" srcId="{F196BF41-1784-4CD3-BF91-0D488C28AA76}" destId="{EE8011FD-3D02-4150-8E2D-A7BD96FA5603}" srcOrd="0" destOrd="0" presId="urn:microsoft.com/office/officeart/2005/8/layout/process1"/>
    <dgm:cxn modelId="{1B916CB9-5BFC-46A5-91C0-595989768B49}" type="presOf" srcId="{B6EDDEF9-4449-4E4F-B99F-A9FDCCB8C427}" destId="{FD675266-D480-4A43-A60F-F9256265D2D7}" srcOrd="0" destOrd="0" presId="urn:microsoft.com/office/officeart/2005/8/layout/process1"/>
    <dgm:cxn modelId="{4F83A0E4-66F8-4B59-8B92-6778B492090A}" srcId="{B6EDDEF9-4449-4E4F-B99F-A9FDCCB8C427}" destId="{F196BF41-1784-4CD3-BF91-0D488C28AA76}" srcOrd="0" destOrd="0" parTransId="{D42979B4-A8DC-4607-9E28-C58E1C560A36}" sibTransId="{DFE0ABE8-6C05-4C6D-8C63-20C7FD015103}"/>
    <dgm:cxn modelId="{D391A28A-E584-46CB-BDE0-668001271C36}" type="presParOf" srcId="{FD675266-D480-4A43-A60F-F9256265D2D7}" destId="{EE8011FD-3D02-4150-8E2D-A7BD96FA5603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6EDDEF9-4449-4E4F-B99F-A9FDCCB8C427}" type="doc">
      <dgm:prSet loTypeId="urn:microsoft.com/office/officeart/2005/8/layout/process1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E890B3F1-8D60-4F01-827E-EF8C3179F3D9}">
      <dgm:prSet phldrT="[Текст]"/>
      <dgm:spPr>
        <a:noFill/>
        <a:ln w="50800">
          <a:solidFill>
            <a:srgbClr val="FF0000"/>
          </a:solidFill>
        </a:ln>
      </dgm:spPr>
      <dgm:t>
        <a:bodyPr/>
        <a:lstStyle/>
        <a:p>
          <a:r>
            <a:rPr lang="ru-RU" b="1" baseline="0" dirty="0" smtClean="0">
              <a:solidFill>
                <a:srgbClr val="FF0000"/>
              </a:solidFill>
            </a:rPr>
            <a:t>Отсутствие единого источника актуальной информации по методикам, правилам, рабочим группам, контактам в системе профессиональных квалификаций</a:t>
          </a:r>
          <a:endParaRPr lang="ru-RU" b="1" baseline="0" dirty="0">
            <a:solidFill>
              <a:srgbClr val="FF0000"/>
            </a:solidFill>
          </a:endParaRPr>
        </a:p>
      </dgm:t>
    </dgm:pt>
    <dgm:pt modelId="{A9EC0A63-42CB-479D-99E6-40A758C0ECD3}" type="parTrans" cxnId="{80593A02-7C1F-485E-92E4-84B59CA5025B}">
      <dgm:prSet/>
      <dgm:spPr/>
      <dgm:t>
        <a:bodyPr/>
        <a:lstStyle/>
        <a:p>
          <a:endParaRPr lang="ru-RU"/>
        </a:p>
      </dgm:t>
    </dgm:pt>
    <dgm:pt modelId="{D98BB130-F499-4746-82A9-62C343BA0C56}" type="sibTrans" cxnId="{80593A02-7C1F-485E-92E4-84B59CA5025B}">
      <dgm:prSet/>
      <dgm:spPr/>
      <dgm:t>
        <a:bodyPr/>
        <a:lstStyle/>
        <a:p>
          <a:endParaRPr lang="ru-RU"/>
        </a:p>
      </dgm:t>
    </dgm:pt>
    <dgm:pt modelId="{FD675266-D480-4A43-A60F-F9256265D2D7}" type="pres">
      <dgm:prSet presAssocID="{B6EDDEF9-4449-4E4F-B99F-A9FDCCB8C42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55D96D-8DB7-499C-8682-E70538AE68E4}" type="pres">
      <dgm:prSet presAssocID="{E890B3F1-8D60-4F01-827E-EF8C3179F3D9}" presName="node" presStyleLbl="node1" presStyleIdx="0" presStyleCnt="1" custScaleX="100277" custScaleY="100959" custLinFactNeighborX="-8" custLinFactNeighborY="814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593A02-7C1F-485E-92E4-84B59CA5025B}" srcId="{B6EDDEF9-4449-4E4F-B99F-A9FDCCB8C427}" destId="{E890B3F1-8D60-4F01-827E-EF8C3179F3D9}" srcOrd="0" destOrd="0" parTransId="{A9EC0A63-42CB-479D-99E6-40A758C0ECD3}" sibTransId="{D98BB130-F499-4746-82A9-62C343BA0C56}"/>
    <dgm:cxn modelId="{D02FB3D4-D194-4CB9-8EBD-98CCB9FB0813}" type="presOf" srcId="{E890B3F1-8D60-4F01-827E-EF8C3179F3D9}" destId="{9F55D96D-8DB7-499C-8682-E70538AE68E4}" srcOrd="0" destOrd="0" presId="urn:microsoft.com/office/officeart/2005/8/layout/process1"/>
    <dgm:cxn modelId="{92718E58-1BDA-4367-8D42-5F1EBDD90134}" type="presOf" srcId="{B6EDDEF9-4449-4E4F-B99F-A9FDCCB8C427}" destId="{FD675266-D480-4A43-A60F-F9256265D2D7}" srcOrd="0" destOrd="0" presId="urn:microsoft.com/office/officeart/2005/8/layout/process1"/>
    <dgm:cxn modelId="{4B651C47-D021-404C-A7AA-9C83DC5A4B25}" type="presParOf" srcId="{FD675266-D480-4A43-A60F-F9256265D2D7}" destId="{9F55D96D-8DB7-499C-8682-E70538AE68E4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E81DEC-31CB-4B34-B9B9-A8903418EEF7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269AD7-8B08-47F0-9372-6FB85299753E}">
      <dgm:prSet custT="1"/>
      <dgm:spPr/>
      <dgm:t>
        <a:bodyPr/>
        <a:lstStyle/>
        <a:p>
          <a:endParaRPr lang="ru-RU" sz="1200" i="1" u="none" dirty="0" smtClean="0">
            <a:solidFill>
              <a:schemeClr val="accent5">
                <a:lumMod val="75000"/>
              </a:schemeClr>
            </a:solidFill>
            <a:latin typeface="+mn-lt"/>
            <a:cs typeface="Arial" panose="020B0604020202020204" pitchFamily="34" charset="0"/>
          </a:endParaRPr>
        </a:p>
        <a:p>
          <a:r>
            <a:rPr lang="ru-RU" sz="1200" i="1" u="none" dirty="0" smtClean="0">
              <a:solidFill>
                <a:schemeClr val="accent5">
                  <a:lumMod val="75000"/>
                </a:schemeClr>
              </a:solidFill>
              <a:latin typeface="+mn-lt"/>
              <a:cs typeface="Arial" panose="020B0604020202020204" pitchFamily="34" charset="0"/>
            </a:rPr>
            <a:t>«Принципиальная роль в качественном развитии экономики принадлежит новым профессиональным стандартам. Они должны задать требования к квалификации каждого специалиста. Но они сработают только в том случае, если будут востребованы самим бизнесом. Их подготовка должна идти с участием самих профессиональных сообществ»</a:t>
          </a:r>
          <a:r>
            <a:rPr lang="ru-RU" sz="1200" u="none" dirty="0" smtClean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1200" u="none" dirty="0" smtClean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900" u="none" dirty="0" smtClean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900" u="none" dirty="0" smtClean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endParaRPr lang="ru-RU" sz="900" dirty="0">
            <a:solidFill>
              <a:schemeClr val="accent5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5D1F07-9644-4D1F-A9FB-4453DE4F38C0}" type="parTrans" cxnId="{CC297B19-2794-4245-B228-99A7FB3B2A0B}">
      <dgm:prSet/>
      <dgm:spPr/>
      <dgm:t>
        <a:bodyPr/>
        <a:lstStyle/>
        <a:p>
          <a:endParaRPr lang="ru-RU"/>
        </a:p>
      </dgm:t>
    </dgm:pt>
    <dgm:pt modelId="{B74EDE71-F803-4670-8EF7-409EF419AD43}" type="sibTrans" cxnId="{CC297B19-2794-4245-B228-99A7FB3B2A0B}">
      <dgm:prSet/>
      <dgm:spPr/>
      <dgm:t>
        <a:bodyPr/>
        <a:lstStyle/>
        <a:p>
          <a:endParaRPr lang="ru-RU"/>
        </a:p>
      </dgm:t>
    </dgm:pt>
    <dgm:pt modelId="{DC6A70D6-2729-4CB3-B1AC-8D83F990CD10}" type="pres">
      <dgm:prSet presAssocID="{92E81DEC-31CB-4B34-B9B9-A8903418EEF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D07EBB-6F3B-4B45-8036-997B1240FE06}" type="pres">
      <dgm:prSet presAssocID="{37269AD7-8B08-47F0-9372-6FB85299753E}" presName="composite" presStyleCnt="0"/>
      <dgm:spPr/>
    </dgm:pt>
    <dgm:pt modelId="{D84C6B73-EADA-47A5-8268-8847B1CC4216}" type="pres">
      <dgm:prSet presAssocID="{37269AD7-8B08-47F0-9372-6FB85299753E}" presName="rect1" presStyleLbl="trAlignAcc1" presStyleIdx="0" presStyleCnt="1" custScaleX="281358" custScaleY="130979" custLinFactNeighborX="17600" custLinFactNeighborY="-40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C8038F-DE77-4868-8D0C-24E00774D8F5}" type="pres">
      <dgm:prSet presAssocID="{37269AD7-8B08-47F0-9372-6FB85299753E}" presName="rect2" presStyleLbl="fgImgPlace1" presStyleIdx="0" presStyleCnt="1" custScaleX="129273" custScaleY="118890" custLinFactX="-155628" custLinFactNeighborX="-200000" custLinFactNeighborY="-2155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D5BB1FD0-8CDD-467F-B0AA-177A0189B385}" type="presOf" srcId="{37269AD7-8B08-47F0-9372-6FB85299753E}" destId="{D84C6B73-EADA-47A5-8268-8847B1CC4216}" srcOrd="0" destOrd="0" presId="urn:microsoft.com/office/officeart/2008/layout/PictureStrips"/>
    <dgm:cxn modelId="{70D2EE0B-7D89-44C5-B71E-293E474217C0}" type="presOf" srcId="{92E81DEC-31CB-4B34-B9B9-A8903418EEF7}" destId="{DC6A70D6-2729-4CB3-B1AC-8D83F990CD10}" srcOrd="0" destOrd="0" presId="urn:microsoft.com/office/officeart/2008/layout/PictureStrips"/>
    <dgm:cxn modelId="{CC297B19-2794-4245-B228-99A7FB3B2A0B}" srcId="{92E81DEC-31CB-4B34-B9B9-A8903418EEF7}" destId="{37269AD7-8B08-47F0-9372-6FB85299753E}" srcOrd="0" destOrd="0" parTransId="{9E5D1F07-9644-4D1F-A9FB-4453DE4F38C0}" sibTransId="{B74EDE71-F803-4670-8EF7-409EF419AD43}"/>
    <dgm:cxn modelId="{55ABD22B-641B-4979-91BF-D627834848FB}" type="presParOf" srcId="{DC6A70D6-2729-4CB3-B1AC-8D83F990CD10}" destId="{EAD07EBB-6F3B-4B45-8036-997B1240FE06}" srcOrd="0" destOrd="0" presId="urn:microsoft.com/office/officeart/2008/layout/PictureStrips"/>
    <dgm:cxn modelId="{3224A908-66EE-4931-B0E7-DBA08438F2F6}" type="presParOf" srcId="{EAD07EBB-6F3B-4B45-8036-997B1240FE06}" destId="{D84C6B73-EADA-47A5-8268-8847B1CC4216}" srcOrd="0" destOrd="0" presId="urn:microsoft.com/office/officeart/2008/layout/PictureStrips"/>
    <dgm:cxn modelId="{FA203246-91A5-4B3A-8A8B-A14F27B91D5D}" type="presParOf" srcId="{EAD07EBB-6F3B-4B45-8036-997B1240FE06}" destId="{E1C8038F-DE77-4868-8D0C-24E00774D8F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E17C3E-6FD6-461D-8E17-44E71B994CCC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EC2245-478F-4330-8157-3A92698FBA5B}">
      <dgm:prSet custT="1"/>
      <dgm:spPr/>
      <dgm:t>
        <a:bodyPr/>
        <a:lstStyle/>
        <a:p>
          <a:pPr algn="l" rtl="0"/>
          <a:r>
            <a:rPr lang="ru-RU" sz="1600" b="1" dirty="0" smtClean="0">
              <a:solidFill>
                <a:schemeClr val="accent5">
                  <a:lumMod val="75000"/>
                </a:schemeClr>
              </a:solidFill>
            </a:rPr>
            <a:t>КАЧЕСТВО</a:t>
          </a:r>
          <a:endParaRPr lang="ru-RU" sz="1600" b="1" dirty="0">
            <a:solidFill>
              <a:schemeClr val="accent5">
                <a:lumMod val="75000"/>
              </a:schemeClr>
            </a:solidFill>
          </a:endParaRPr>
        </a:p>
      </dgm:t>
    </dgm:pt>
    <dgm:pt modelId="{0ED35C51-FE01-4A01-9F92-623C099201E0}" type="parTrans" cxnId="{EE50EA7B-599B-4EEA-8045-E0BE1D95D302}">
      <dgm:prSet/>
      <dgm:spPr/>
      <dgm:t>
        <a:bodyPr/>
        <a:lstStyle/>
        <a:p>
          <a:pPr algn="l"/>
          <a:endParaRPr lang="ru-RU"/>
        </a:p>
      </dgm:t>
    </dgm:pt>
    <dgm:pt modelId="{B5976F14-14F8-428A-A7F3-C539AF6BD3E9}" type="sibTrans" cxnId="{EE50EA7B-599B-4EEA-8045-E0BE1D95D302}">
      <dgm:prSet/>
      <dgm:spPr/>
      <dgm:t>
        <a:bodyPr/>
        <a:lstStyle/>
        <a:p>
          <a:pPr algn="l"/>
          <a:endParaRPr lang="ru-RU"/>
        </a:p>
      </dgm:t>
    </dgm:pt>
    <dgm:pt modelId="{72B7DE39-AD7F-4164-AB5B-1F3AD733684B}" type="pres">
      <dgm:prSet presAssocID="{3FE17C3E-6FD6-461D-8E17-44E71B994CC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93A52F-4C33-4DF6-AC86-9AFDCF59D4A2}" type="pres">
      <dgm:prSet presAssocID="{36EC2245-478F-4330-8157-3A92698FBA5B}" presName="composite" presStyleCnt="0"/>
      <dgm:spPr/>
    </dgm:pt>
    <dgm:pt modelId="{5E316D8D-4420-4317-A2AD-9ED61FC292DC}" type="pres">
      <dgm:prSet presAssocID="{36EC2245-478F-4330-8157-3A92698FBA5B}" presName="rect1" presStyleLbl="trAlignAcc1" presStyleIdx="0" presStyleCnt="1" custLinFactNeighborX="13312" custLinFactNeighborY="-299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9BDD26-7B45-4875-B8D1-89719CFDF2FD}" type="pres">
      <dgm:prSet presAssocID="{36EC2245-478F-4330-8157-3A92698FBA5B}" presName="rect2" presStyleLbl="fgImgPlace1" presStyleIdx="0" presStyleCnt="1" custScaleX="145097" custScaleY="109478" custLinFactNeighborX="11459" custLinFactNeighborY="763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</dgm:spPr>
      <dgm:t>
        <a:bodyPr/>
        <a:lstStyle/>
        <a:p>
          <a:endParaRPr lang="ru-RU"/>
        </a:p>
      </dgm:t>
    </dgm:pt>
  </dgm:ptLst>
  <dgm:cxnLst>
    <dgm:cxn modelId="{EE50EA7B-599B-4EEA-8045-E0BE1D95D302}" srcId="{3FE17C3E-6FD6-461D-8E17-44E71B994CCC}" destId="{36EC2245-478F-4330-8157-3A92698FBA5B}" srcOrd="0" destOrd="0" parTransId="{0ED35C51-FE01-4A01-9F92-623C099201E0}" sibTransId="{B5976F14-14F8-428A-A7F3-C539AF6BD3E9}"/>
    <dgm:cxn modelId="{2714097D-2640-4C09-AE32-C70A5C199BEC}" type="presOf" srcId="{3FE17C3E-6FD6-461D-8E17-44E71B994CCC}" destId="{72B7DE39-AD7F-4164-AB5B-1F3AD733684B}" srcOrd="0" destOrd="0" presId="urn:microsoft.com/office/officeart/2008/layout/PictureStrips"/>
    <dgm:cxn modelId="{CFBF9E8F-562D-498D-B68D-D8C886DC91A9}" type="presOf" srcId="{36EC2245-478F-4330-8157-3A92698FBA5B}" destId="{5E316D8D-4420-4317-A2AD-9ED61FC292DC}" srcOrd="0" destOrd="0" presId="urn:microsoft.com/office/officeart/2008/layout/PictureStrips"/>
    <dgm:cxn modelId="{0FA20A8C-9728-489C-A184-F398DA95EF47}" type="presParOf" srcId="{72B7DE39-AD7F-4164-AB5B-1F3AD733684B}" destId="{8193A52F-4C33-4DF6-AC86-9AFDCF59D4A2}" srcOrd="0" destOrd="0" presId="urn:microsoft.com/office/officeart/2008/layout/PictureStrips"/>
    <dgm:cxn modelId="{AECB8804-E425-4E36-988C-97A4445AD0B8}" type="presParOf" srcId="{8193A52F-4C33-4DF6-AC86-9AFDCF59D4A2}" destId="{5E316D8D-4420-4317-A2AD-9ED61FC292DC}" srcOrd="0" destOrd="0" presId="urn:microsoft.com/office/officeart/2008/layout/PictureStrips"/>
    <dgm:cxn modelId="{9A8F7B63-2416-453E-8D0D-9AA3C543EF48}" type="presParOf" srcId="{8193A52F-4C33-4DF6-AC86-9AFDCF59D4A2}" destId="{189BDD26-7B45-4875-B8D1-89719CFDF2F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E17C3E-6FD6-461D-8E17-44E71B994CCC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EC2245-478F-4330-8157-3A92698FBA5B}">
      <dgm:prSet custT="1"/>
      <dgm:spPr/>
      <dgm:t>
        <a:bodyPr/>
        <a:lstStyle/>
        <a:p>
          <a:pPr algn="l" rtl="0"/>
          <a:r>
            <a:rPr lang="ru-RU" sz="1600" b="1" dirty="0" smtClean="0">
              <a:solidFill>
                <a:schemeClr val="accent5">
                  <a:lumMod val="75000"/>
                </a:schemeClr>
              </a:solidFill>
            </a:rPr>
            <a:t>СЕБЕСТОИМОСТЬ</a:t>
          </a:r>
          <a:endParaRPr lang="ru-RU" sz="1600" b="1" dirty="0">
            <a:solidFill>
              <a:schemeClr val="accent5">
                <a:lumMod val="75000"/>
              </a:schemeClr>
            </a:solidFill>
          </a:endParaRPr>
        </a:p>
      </dgm:t>
    </dgm:pt>
    <dgm:pt modelId="{0ED35C51-FE01-4A01-9F92-623C099201E0}" type="parTrans" cxnId="{EE50EA7B-599B-4EEA-8045-E0BE1D95D302}">
      <dgm:prSet/>
      <dgm:spPr/>
      <dgm:t>
        <a:bodyPr/>
        <a:lstStyle/>
        <a:p>
          <a:pPr algn="l"/>
          <a:endParaRPr lang="ru-RU"/>
        </a:p>
      </dgm:t>
    </dgm:pt>
    <dgm:pt modelId="{B5976F14-14F8-428A-A7F3-C539AF6BD3E9}" type="sibTrans" cxnId="{EE50EA7B-599B-4EEA-8045-E0BE1D95D302}">
      <dgm:prSet/>
      <dgm:spPr/>
      <dgm:t>
        <a:bodyPr/>
        <a:lstStyle/>
        <a:p>
          <a:pPr algn="l"/>
          <a:endParaRPr lang="ru-RU"/>
        </a:p>
      </dgm:t>
    </dgm:pt>
    <dgm:pt modelId="{72B7DE39-AD7F-4164-AB5B-1F3AD733684B}" type="pres">
      <dgm:prSet presAssocID="{3FE17C3E-6FD6-461D-8E17-44E71B994CC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93A52F-4C33-4DF6-AC86-9AFDCF59D4A2}" type="pres">
      <dgm:prSet presAssocID="{36EC2245-478F-4330-8157-3A92698FBA5B}" presName="composite" presStyleCnt="0"/>
      <dgm:spPr/>
    </dgm:pt>
    <dgm:pt modelId="{5E316D8D-4420-4317-A2AD-9ED61FC292DC}" type="pres">
      <dgm:prSet presAssocID="{36EC2245-478F-4330-8157-3A92698FBA5B}" presName="rect1" presStyleLbl="trAlignAcc1" presStyleIdx="0" presStyleCnt="1" custScaleX="135167" custLinFactNeighborX="22264" custLinFactNeighborY="-194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9BDD26-7B45-4875-B8D1-89719CFDF2FD}" type="pres">
      <dgm:prSet presAssocID="{36EC2245-478F-4330-8157-3A92698FBA5B}" presName="rect2" presStyleLbl="fgImgPlace1" presStyleIdx="0" presStyleCnt="1" custScaleX="145097" custScaleY="109478" custLinFactNeighborX="-51564" custLinFactNeighborY="429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EE50EA7B-599B-4EEA-8045-E0BE1D95D302}" srcId="{3FE17C3E-6FD6-461D-8E17-44E71B994CCC}" destId="{36EC2245-478F-4330-8157-3A92698FBA5B}" srcOrd="0" destOrd="0" parTransId="{0ED35C51-FE01-4A01-9F92-623C099201E0}" sibTransId="{B5976F14-14F8-428A-A7F3-C539AF6BD3E9}"/>
    <dgm:cxn modelId="{6C3DA166-6433-49C7-B6DA-C32D3C765B26}" type="presOf" srcId="{36EC2245-478F-4330-8157-3A92698FBA5B}" destId="{5E316D8D-4420-4317-A2AD-9ED61FC292DC}" srcOrd="0" destOrd="0" presId="urn:microsoft.com/office/officeart/2008/layout/PictureStrips"/>
    <dgm:cxn modelId="{9AC148DD-C9C5-4755-83AC-C2AFFC220B1B}" type="presOf" srcId="{3FE17C3E-6FD6-461D-8E17-44E71B994CCC}" destId="{72B7DE39-AD7F-4164-AB5B-1F3AD733684B}" srcOrd="0" destOrd="0" presId="urn:microsoft.com/office/officeart/2008/layout/PictureStrips"/>
    <dgm:cxn modelId="{E9C07743-4101-4D80-A6F8-769EF4C4F626}" type="presParOf" srcId="{72B7DE39-AD7F-4164-AB5B-1F3AD733684B}" destId="{8193A52F-4C33-4DF6-AC86-9AFDCF59D4A2}" srcOrd="0" destOrd="0" presId="urn:microsoft.com/office/officeart/2008/layout/PictureStrips"/>
    <dgm:cxn modelId="{38C0F965-0039-40AB-B260-5C8B80407152}" type="presParOf" srcId="{8193A52F-4C33-4DF6-AC86-9AFDCF59D4A2}" destId="{5E316D8D-4420-4317-A2AD-9ED61FC292DC}" srcOrd="0" destOrd="0" presId="urn:microsoft.com/office/officeart/2008/layout/PictureStrips"/>
    <dgm:cxn modelId="{C6012873-F7E3-44B2-B939-172640A72343}" type="presParOf" srcId="{8193A52F-4C33-4DF6-AC86-9AFDCF59D4A2}" destId="{189BDD26-7B45-4875-B8D1-89719CFDF2F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E17C3E-6FD6-461D-8E17-44E71B994CCC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EC2245-478F-4330-8157-3A92698FBA5B}">
      <dgm:prSet custT="1"/>
      <dgm:spPr/>
      <dgm:t>
        <a:bodyPr/>
        <a:lstStyle/>
        <a:p>
          <a:pPr algn="l" rtl="0"/>
          <a:r>
            <a:rPr lang="ru-RU" sz="1600" b="1" dirty="0" smtClean="0">
              <a:solidFill>
                <a:schemeClr val="accent5">
                  <a:lumMod val="75000"/>
                </a:schemeClr>
              </a:solidFill>
            </a:rPr>
            <a:t>СРОКИ</a:t>
          </a:r>
          <a:endParaRPr lang="ru-RU" sz="1600" b="1" dirty="0">
            <a:solidFill>
              <a:schemeClr val="accent5">
                <a:lumMod val="75000"/>
              </a:schemeClr>
            </a:solidFill>
          </a:endParaRPr>
        </a:p>
      </dgm:t>
    </dgm:pt>
    <dgm:pt modelId="{0ED35C51-FE01-4A01-9F92-623C099201E0}" type="parTrans" cxnId="{EE50EA7B-599B-4EEA-8045-E0BE1D95D302}">
      <dgm:prSet/>
      <dgm:spPr/>
      <dgm:t>
        <a:bodyPr/>
        <a:lstStyle/>
        <a:p>
          <a:pPr algn="l"/>
          <a:endParaRPr lang="ru-RU"/>
        </a:p>
      </dgm:t>
    </dgm:pt>
    <dgm:pt modelId="{B5976F14-14F8-428A-A7F3-C539AF6BD3E9}" type="sibTrans" cxnId="{EE50EA7B-599B-4EEA-8045-E0BE1D95D302}">
      <dgm:prSet/>
      <dgm:spPr/>
      <dgm:t>
        <a:bodyPr/>
        <a:lstStyle/>
        <a:p>
          <a:pPr algn="l"/>
          <a:endParaRPr lang="ru-RU"/>
        </a:p>
      </dgm:t>
    </dgm:pt>
    <dgm:pt modelId="{72B7DE39-AD7F-4164-AB5B-1F3AD733684B}" type="pres">
      <dgm:prSet presAssocID="{3FE17C3E-6FD6-461D-8E17-44E71B994CC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93A52F-4C33-4DF6-AC86-9AFDCF59D4A2}" type="pres">
      <dgm:prSet presAssocID="{36EC2245-478F-4330-8157-3A92698FBA5B}" presName="composite" presStyleCnt="0"/>
      <dgm:spPr/>
    </dgm:pt>
    <dgm:pt modelId="{5E316D8D-4420-4317-A2AD-9ED61FC292DC}" type="pres">
      <dgm:prSet presAssocID="{36EC2245-478F-4330-8157-3A92698FBA5B}" presName="rect1" presStyleLbl="trAlignAcc1" presStyleIdx="0" presStyleCnt="1" custLinFactNeighborX="6485" custLinFactNeighborY="-984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9BDD26-7B45-4875-B8D1-89719CFDF2FD}" type="pres">
      <dgm:prSet presAssocID="{36EC2245-478F-4330-8157-3A92698FBA5B}" presName="rect2" presStyleLbl="fgImgPlace1" presStyleIdx="0" presStyleCnt="1" custScaleX="145097" custScaleY="109478" custLinFactNeighborY="382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  <dgm:t>
        <a:bodyPr/>
        <a:lstStyle/>
        <a:p>
          <a:endParaRPr lang="ru-RU"/>
        </a:p>
      </dgm:t>
    </dgm:pt>
  </dgm:ptLst>
  <dgm:cxnLst>
    <dgm:cxn modelId="{EE50EA7B-599B-4EEA-8045-E0BE1D95D302}" srcId="{3FE17C3E-6FD6-461D-8E17-44E71B994CCC}" destId="{36EC2245-478F-4330-8157-3A92698FBA5B}" srcOrd="0" destOrd="0" parTransId="{0ED35C51-FE01-4A01-9F92-623C099201E0}" sibTransId="{B5976F14-14F8-428A-A7F3-C539AF6BD3E9}"/>
    <dgm:cxn modelId="{27F0C630-857D-468A-8660-D132FBB51CDE}" type="presOf" srcId="{36EC2245-478F-4330-8157-3A92698FBA5B}" destId="{5E316D8D-4420-4317-A2AD-9ED61FC292DC}" srcOrd="0" destOrd="0" presId="urn:microsoft.com/office/officeart/2008/layout/PictureStrips"/>
    <dgm:cxn modelId="{D1516695-67AA-46BF-BDD4-EB59F697FE16}" type="presOf" srcId="{3FE17C3E-6FD6-461D-8E17-44E71B994CCC}" destId="{72B7DE39-AD7F-4164-AB5B-1F3AD733684B}" srcOrd="0" destOrd="0" presId="urn:microsoft.com/office/officeart/2008/layout/PictureStrips"/>
    <dgm:cxn modelId="{5B051AD9-8EF6-4374-89EC-9275060D973D}" type="presParOf" srcId="{72B7DE39-AD7F-4164-AB5B-1F3AD733684B}" destId="{8193A52F-4C33-4DF6-AC86-9AFDCF59D4A2}" srcOrd="0" destOrd="0" presId="urn:microsoft.com/office/officeart/2008/layout/PictureStrips"/>
    <dgm:cxn modelId="{5F8BE3A7-AF8C-455A-B6C1-5EFE509DF5A7}" type="presParOf" srcId="{8193A52F-4C33-4DF6-AC86-9AFDCF59D4A2}" destId="{5E316D8D-4420-4317-A2AD-9ED61FC292DC}" srcOrd="0" destOrd="0" presId="urn:microsoft.com/office/officeart/2008/layout/PictureStrips"/>
    <dgm:cxn modelId="{2251AEEB-525A-47C1-924F-BEA7B5FCB56A}" type="presParOf" srcId="{8193A52F-4C33-4DF6-AC86-9AFDCF59D4A2}" destId="{189BDD26-7B45-4875-B8D1-89719CFDF2F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6EDDEF9-4449-4E4F-B99F-A9FDCCB8C427}" type="doc">
      <dgm:prSet loTypeId="urn:microsoft.com/office/officeart/2005/8/layout/process1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F196BF41-1784-4CD3-BF91-0D488C28AA76}">
      <dgm:prSet phldrT="[Текст]" custT="1"/>
      <dgm:spPr>
        <a:solidFill>
          <a:schemeClr val="accent6">
            <a:lumMod val="60000"/>
            <a:lumOff val="40000"/>
          </a:schemeClr>
        </a:solidFill>
        <a:ln w="38100">
          <a:solidFill>
            <a:schemeClr val="accent5">
              <a:lumMod val="75000"/>
            </a:schemeClr>
          </a:solidFill>
        </a:ln>
      </dgm:spPr>
      <dgm:t>
        <a:bodyPr/>
        <a:lstStyle/>
        <a:p>
          <a:pPr algn="l"/>
          <a:r>
            <a:rPr lang="ru-RU" sz="1600" b="1" dirty="0" smtClean="0">
              <a:solidFill>
                <a:schemeClr val="accent5">
                  <a:lumMod val="50000"/>
                </a:schemeClr>
              </a:solidFill>
            </a:rPr>
            <a:t>- </a:t>
          </a:r>
          <a:r>
            <a:rPr lang="ru-RU" sz="1800" b="1" dirty="0" smtClean="0">
              <a:solidFill>
                <a:schemeClr val="accent5">
                  <a:lumMod val="50000"/>
                </a:schemeClr>
              </a:solidFill>
            </a:rPr>
            <a:t>Проведение на предприятиях ознакомительной работы с системой отраслевых профессиональных квалификаций</a:t>
          </a:r>
        </a:p>
        <a:p>
          <a:pPr algn="l"/>
          <a:endParaRPr lang="ru-RU" sz="1800" b="1" dirty="0" smtClean="0">
            <a:solidFill>
              <a:schemeClr val="accent5">
                <a:lumMod val="50000"/>
              </a:schemeClr>
            </a:solidFill>
          </a:endParaRPr>
        </a:p>
        <a:p>
          <a:pPr algn="l"/>
          <a:r>
            <a:rPr lang="ru-RU" sz="1800" b="1" dirty="0" smtClean="0">
              <a:solidFill>
                <a:schemeClr val="accent5">
                  <a:lumMod val="50000"/>
                </a:schemeClr>
              </a:solidFill>
            </a:rPr>
            <a:t>- Разработка методик применения профессиональных стандартов для предприятий</a:t>
          </a:r>
        </a:p>
        <a:p>
          <a:pPr algn="l"/>
          <a:endParaRPr lang="ru-RU" sz="1800" b="1" dirty="0" smtClean="0">
            <a:solidFill>
              <a:schemeClr val="accent5">
                <a:lumMod val="50000"/>
              </a:schemeClr>
            </a:solidFill>
          </a:endParaRPr>
        </a:p>
        <a:p>
          <a:pPr algn="l"/>
          <a:r>
            <a:rPr lang="ru-RU" sz="1800" b="1" dirty="0" smtClean="0">
              <a:solidFill>
                <a:schemeClr val="accent5">
                  <a:lumMod val="50000"/>
                </a:schemeClr>
              </a:solidFill>
            </a:rPr>
            <a:t>- Проведение обучения работников кадровых служб по темам применения профессиональных стандартов</a:t>
          </a:r>
          <a:endParaRPr lang="ru-RU" sz="1800" b="1" baseline="0" dirty="0">
            <a:solidFill>
              <a:schemeClr val="accent5">
                <a:lumMod val="50000"/>
              </a:schemeClr>
            </a:solidFill>
          </a:endParaRPr>
        </a:p>
      </dgm:t>
    </dgm:pt>
    <dgm:pt modelId="{D42979B4-A8DC-4607-9E28-C58E1C560A36}" type="parTrans" cxnId="{4F83A0E4-66F8-4B59-8B92-6778B492090A}">
      <dgm:prSet/>
      <dgm:spPr/>
      <dgm:t>
        <a:bodyPr/>
        <a:lstStyle/>
        <a:p>
          <a:endParaRPr lang="ru-RU"/>
        </a:p>
      </dgm:t>
    </dgm:pt>
    <dgm:pt modelId="{DFE0ABE8-6C05-4C6D-8C63-20C7FD015103}" type="sibTrans" cxnId="{4F83A0E4-66F8-4B59-8B92-6778B492090A}">
      <dgm:prSet/>
      <dgm:spPr/>
      <dgm:t>
        <a:bodyPr/>
        <a:lstStyle/>
        <a:p>
          <a:endParaRPr lang="ru-RU"/>
        </a:p>
      </dgm:t>
    </dgm:pt>
    <dgm:pt modelId="{FD675266-D480-4A43-A60F-F9256265D2D7}" type="pres">
      <dgm:prSet presAssocID="{B6EDDEF9-4449-4E4F-B99F-A9FDCCB8C42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8011FD-3D02-4150-8E2D-A7BD96FA5603}" type="pres">
      <dgm:prSet presAssocID="{F196BF41-1784-4CD3-BF91-0D488C28AA76}" presName="node" presStyleLbl="node1" presStyleIdx="0" presStyleCnt="1" custScaleX="100277" custScaleY="108301" custLinFactNeighborX="-8" custLinFactNeighborY="-98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B70735-5A43-4058-BEAC-659B240DA158}" type="presOf" srcId="{F196BF41-1784-4CD3-BF91-0D488C28AA76}" destId="{EE8011FD-3D02-4150-8E2D-A7BD96FA5603}" srcOrd="0" destOrd="0" presId="urn:microsoft.com/office/officeart/2005/8/layout/process1"/>
    <dgm:cxn modelId="{4F83A0E4-66F8-4B59-8B92-6778B492090A}" srcId="{B6EDDEF9-4449-4E4F-B99F-A9FDCCB8C427}" destId="{F196BF41-1784-4CD3-BF91-0D488C28AA76}" srcOrd="0" destOrd="0" parTransId="{D42979B4-A8DC-4607-9E28-C58E1C560A36}" sibTransId="{DFE0ABE8-6C05-4C6D-8C63-20C7FD015103}"/>
    <dgm:cxn modelId="{03B8C644-473E-42F3-B9D2-7BB4E5607C7F}" type="presOf" srcId="{B6EDDEF9-4449-4E4F-B99F-A9FDCCB8C427}" destId="{FD675266-D480-4A43-A60F-F9256265D2D7}" srcOrd="0" destOrd="0" presId="urn:microsoft.com/office/officeart/2005/8/layout/process1"/>
    <dgm:cxn modelId="{8D54E060-D83E-4A23-8723-3517FF83D005}" type="presParOf" srcId="{FD675266-D480-4A43-A60F-F9256265D2D7}" destId="{EE8011FD-3D02-4150-8E2D-A7BD96FA5603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6EDDEF9-4449-4E4F-B99F-A9FDCCB8C427}" type="doc">
      <dgm:prSet loTypeId="urn:microsoft.com/office/officeart/2005/8/layout/process1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E890B3F1-8D60-4F01-827E-EF8C3179F3D9}">
      <dgm:prSet phldrT="[Текст]" custT="1"/>
      <dgm:spPr>
        <a:noFill/>
        <a:ln w="50800">
          <a:solidFill>
            <a:srgbClr val="FF0000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baseline="0" dirty="0" smtClean="0">
              <a:solidFill>
                <a:srgbClr val="FF0000"/>
              </a:solidFill>
            </a:rPr>
            <a:t>Отсутствие на предприятиях достаточной информации о системе отраслевых профессиональных квалификаций и о целях и возможностях применения профессиональных стандартов</a:t>
          </a:r>
          <a:endParaRPr lang="ru-RU" sz="1600" b="1" baseline="0" dirty="0">
            <a:solidFill>
              <a:srgbClr val="FF0000"/>
            </a:solidFill>
          </a:endParaRPr>
        </a:p>
      </dgm:t>
    </dgm:pt>
    <dgm:pt modelId="{A9EC0A63-42CB-479D-99E6-40A758C0ECD3}" type="parTrans" cxnId="{80593A02-7C1F-485E-92E4-84B59CA5025B}">
      <dgm:prSet/>
      <dgm:spPr/>
      <dgm:t>
        <a:bodyPr/>
        <a:lstStyle/>
        <a:p>
          <a:endParaRPr lang="ru-RU"/>
        </a:p>
      </dgm:t>
    </dgm:pt>
    <dgm:pt modelId="{D98BB130-F499-4746-82A9-62C343BA0C56}" type="sibTrans" cxnId="{80593A02-7C1F-485E-92E4-84B59CA5025B}">
      <dgm:prSet/>
      <dgm:spPr/>
      <dgm:t>
        <a:bodyPr/>
        <a:lstStyle/>
        <a:p>
          <a:endParaRPr lang="ru-RU"/>
        </a:p>
      </dgm:t>
    </dgm:pt>
    <dgm:pt modelId="{FD675266-D480-4A43-A60F-F9256265D2D7}" type="pres">
      <dgm:prSet presAssocID="{B6EDDEF9-4449-4E4F-B99F-A9FDCCB8C42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55D96D-8DB7-499C-8682-E70538AE68E4}" type="pres">
      <dgm:prSet presAssocID="{E890B3F1-8D60-4F01-827E-EF8C3179F3D9}" presName="node" presStyleLbl="node1" presStyleIdx="0" presStyleCnt="1" custScaleX="100277" custScaleY="100959" custLinFactNeighborX="-8" custLinFactNeighborY="814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593A02-7C1F-485E-92E4-84B59CA5025B}" srcId="{B6EDDEF9-4449-4E4F-B99F-A9FDCCB8C427}" destId="{E890B3F1-8D60-4F01-827E-EF8C3179F3D9}" srcOrd="0" destOrd="0" parTransId="{A9EC0A63-42CB-479D-99E6-40A758C0ECD3}" sibTransId="{D98BB130-F499-4746-82A9-62C343BA0C56}"/>
    <dgm:cxn modelId="{5FC8055B-5721-4C84-8ABB-6F3AFE75C8E6}" type="presOf" srcId="{B6EDDEF9-4449-4E4F-B99F-A9FDCCB8C427}" destId="{FD675266-D480-4A43-A60F-F9256265D2D7}" srcOrd="0" destOrd="0" presId="urn:microsoft.com/office/officeart/2005/8/layout/process1"/>
    <dgm:cxn modelId="{88F5EDED-7098-4A77-88BD-05C3910E4890}" type="presOf" srcId="{E890B3F1-8D60-4F01-827E-EF8C3179F3D9}" destId="{9F55D96D-8DB7-499C-8682-E70538AE68E4}" srcOrd="0" destOrd="0" presId="urn:microsoft.com/office/officeart/2005/8/layout/process1"/>
    <dgm:cxn modelId="{36482F6D-58AD-4875-BFA7-1D3F1C4290A3}" type="presParOf" srcId="{FD675266-D480-4A43-A60F-F9256265D2D7}" destId="{9F55D96D-8DB7-499C-8682-E70538AE68E4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6EDDEF9-4449-4E4F-B99F-A9FDCCB8C427}" type="doc">
      <dgm:prSet loTypeId="urn:microsoft.com/office/officeart/2005/8/layout/process1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F196BF41-1784-4CD3-BF91-0D488C28AA76}">
      <dgm:prSet phldrT="[Текст]" custT="1"/>
      <dgm:spPr>
        <a:solidFill>
          <a:schemeClr val="accent6">
            <a:lumMod val="60000"/>
            <a:lumOff val="40000"/>
          </a:schemeClr>
        </a:solidFill>
        <a:ln w="38100">
          <a:solidFill>
            <a:schemeClr val="accent5">
              <a:lumMod val="75000"/>
            </a:schemeClr>
          </a:solidFill>
        </a:ln>
      </dgm:spPr>
      <dgm:t>
        <a:bodyPr/>
        <a:lstStyle/>
        <a:p>
          <a:pPr algn="l"/>
          <a:r>
            <a:rPr lang="ru-RU" sz="1800" b="1" baseline="0" dirty="0" smtClean="0">
              <a:solidFill>
                <a:schemeClr val="accent5">
                  <a:lumMod val="50000"/>
                </a:schemeClr>
              </a:solidFill>
            </a:rPr>
            <a:t>- Разработка отраслевой рамки квалификаций (ОРК)</a:t>
          </a:r>
        </a:p>
        <a:p>
          <a:pPr algn="l"/>
          <a:endParaRPr lang="ru-RU" sz="1800" b="1" baseline="0" dirty="0" smtClean="0">
            <a:solidFill>
              <a:schemeClr val="accent5">
                <a:lumMod val="50000"/>
              </a:schemeClr>
            </a:solidFill>
          </a:endParaRPr>
        </a:p>
        <a:p>
          <a:pPr algn="l"/>
          <a:r>
            <a:rPr lang="ru-RU" sz="1800" b="1" baseline="0" dirty="0" smtClean="0">
              <a:solidFill>
                <a:schemeClr val="accent5">
                  <a:lumMod val="50000"/>
                </a:schemeClr>
              </a:solidFill>
            </a:rPr>
            <a:t>- Проведение анализа и актуализации профессиональных стандартов в соответствии с ОРК</a:t>
          </a:r>
          <a:endParaRPr lang="ru-RU" sz="1800" b="1" baseline="0" dirty="0">
            <a:solidFill>
              <a:schemeClr val="accent5">
                <a:lumMod val="50000"/>
              </a:schemeClr>
            </a:solidFill>
          </a:endParaRPr>
        </a:p>
      </dgm:t>
    </dgm:pt>
    <dgm:pt modelId="{D42979B4-A8DC-4607-9E28-C58E1C560A36}" type="parTrans" cxnId="{4F83A0E4-66F8-4B59-8B92-6778B492090A}">
      <dgm:prSet/>
      <dgm:spPr/>
      <dgm:t>
        <a:bodyPr/>
        <a:lstStyle/>
        <a:p>
          <a:endParaRPr lang="ru-RU"/>
        </a:p>
      </dgm:t>
    </dgm:pt>
    <dgm:pt modelId="{DFE0ABE8-6C05-4C6D-8C63-20C7FD015103}" type="sibTrans" cxnId="{4F83A0E4-66F8-4B59-8B92-6778B492090A}">
      <dgm:prSet/>
      <dgm:spPr/>
      <dgm:t>
        <a:bodyPr/>
        <a:lstStyle/>
        <a:p>
          <a:endParaRPr lang="ru-RU"/>
        </a:p>
      </dgm:t>
    </dgm:pt>
    <dgm:pt modelId="{FD675266-D480-4A43-A60F-F9256265D2D7}" type="pres">
      <dgm:prSet presAssocID="{B6EDDEF9-4449-4E4F-B99F-A9FDCCB8C42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8011FD-3D02-4150-8E2D-A7BD96FA5603}" type="pres">
      <dgm:prSet presAssocID="{F196BF41-1784-4CD3-BF91-0D488C28AA76}" presName="node" presStyleLbl="node1" presStyleIdx="0" presStyleCnt="1" custScaleX="100277" custScaleY="100959" custLinFactNeighborX="1166" custLinFactNeighborY="-201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CBED21-489F-40BA-9CAE-893A87F9EF94}" type="presOf" srcId="{B6EDDEF9-4449-4E4F-B99F-A9FDCCB8C427}" destId="{FD675266-D480-4A43-A60F-F9256265D2D7}" srcOrd="0" destOrd="0" presId="urn:microsoft.com/office/officeart/2005/8/layout/process1"/>
    <dgm:cxn modelId="{4F83A0E4-66F8-4B59-8B92-6778B492090A}" srcId="{B6EDDEF9-4449-4E4F-B99F-A9FDCCB8C427}" destId="{F196BF41-1784-4CD3-BF91-0D488C28AA76}" srcOrd="0" destOrd="0" parTransId="{D42979B4-A8DC-4607-9E28-C58E1C560A36}" sibTransId="{DFE0ABE8-6C05-4C6D-8C63-20C7FD015103}"/>
    <dgm:cxn modelId="{E34DB985-6C9A-4E34-980E-FBF8580071DD}" type="presOf" srcId="{F196BF41-1784-4CD3-BF91-0D488C28AA76}" destId="{EE8011FD-3D02-4150-8E2D-A7BD96FA5603}" srcOrd="0" destOrd="0" presId="urn:microsoft.com/office/officeart/2005/8/layout/process1"/>
    <dgm:cxn modelId="{C0CC5DA0-0155-4C2F-A6F7-5CBA444980F9}" type="presParOf" srcId="{FD675266-D480-4A43-A60F-F9256265D2D7}" destId="{EE8011FD-3D02-4150-8E2D-A7BD96FA5603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6EDDEF9-4449-4E4F-B99F-A9FDCCB8C427}" type="doc">
      <dgm:prSet loTypeId="urn:microsoft.com/office/officeart/2005/8/layout/process1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F196BF41-1784-4CD3-BF91-0D488C28AA76}">
      <dgm:prSet phldrT="[Текст]" custT="1"/>
      <dgm:spPr>
        <a:noFill/>
        <a:ln w="50800">
          <a:solidFill>
            <a:srgbClr val="FF0000"/>
          </a:solidFill>
        </a:ln>
      </dgm:spPr>
      <dgm:t>
        <a:bodyPr/>
        <a:lstStyle/>
        <a:p>
          <a:r>
            <a:rPr lang="ru-RU" sz="1800" b="1" baseline="0" dirty="0" smtClean="0">
              <a:solidFill>
                <a:srgbClr val="FF0000"/>
              </a:solidFill>
            </a:rPr>
            <a:t>Завышенные/заниженные требования к специалисту в профессиональных стандартах</a:t>
          </a:r>
          <a:endParaRPr lang="ru-RU" sz="1800" b="1" baseline="0" dirty="0">
            <a:solidFill>
              <a:srgbClr val="FF0000"/>
            </a:solidFill>
          </a:endParaRPr>
        </a:p>
      </dgm:t>
    </dgm:pt>
    <dgm:pt modelId="{D42979B4-A8DC-4607-9E28-C58E1C560A36}" type="parTrans" cxnId="{4F83A0E4-66F8-4B59-8B92-6778B492090A}">
      <dgm:prSet/>
      <dgm:spPr/>
      <dgm:t>
        <a:bodyPr/>
        <a:lstStyle/>
        <a:p>
          <a:endParaRPr lang="ru-RU"/>
        </a:p>
      </dgm:t>
    </dgm:pt>
    <dgm:pt modelId="{DFE0ABE8-6C05-4C6D-8C63-20C7FD015103}" type="sibTrans" cxnId="{4F83A0E4-66F8-4B59-8B92-6778B492090A}">
      <dgm:prSet/>
      <dgm:spPr/>
      <dgm:t>
        <a:bodyPr/>
        <a:lstStyle/>
        <a:p>
          <a:endParaRPr lang="ru-RU"/>
        </a:p>
      </dgm:t>
    </dgm:pt>
    <dgm:pt modelId="{FD675266-D480-4A43-A60F-F9256265D2D7}" type="pres">
      <dgm:prSet presAssocID="{B6EDDEF9-4449-4E4F-B99F-A9FDCCB8C42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8011FD-3D02-4150-8E2D-A7BD96FA5603}" type="pres">
      <dgm:prSet presAssocID="{F196BF41-1784-4CD3-BF91-0D488C28AA76}" presName="node" presStyleLbl="node1" presStyleIdx="0" presStyleCnt="1" custScaleX="100277" custScaleY="100959" custLinFactNeighborY="-2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067CCB-F55F-4299-A861-E1FEDBCE27E9}" type="presOf" srcId="{F196BF41-1784-4CD3-BF91-0D488C28AA76}" destId="{EE8011FD-3D02-4150-8E2D-A7BD96FA5603}" srcOrd="0" destOrd="0" presId="urn:microsoft.com/office/officeart/2005/8/layout/process1"/>
    <dgm:cxn modelId="{B544710C-F42D-4253-B0F6-7376BED3FA2D}" type="presOf" srcId="{B6EDDEF9-4449-4E4F-B99F-A9FDCCB8C427}" destId="{FD675266-D480-4A43-A60F-F9256265D2D7}" srcOrd="0" destOrd="0" presId="urn:microsoft.com/office/officeart/2005/8/layout/process1"/>
    <dgm:cxn modelId="{4F83A0E4-66F8-4B59-8B92-6778B492090A}" srcId="{B6EDDEF9-4449-4E4F-B99F-A9FDCCB8C427}" destId="{F196BF41-1784-4CD3-BF91-0D488C28AA76}" srcOrd="0" destOrd="0" parTransId="{D42979B4-A8DC-4607-9E28-C58E1C560A36}" sibTransId="{DFE0ABE8-6C05-4C6D-8C63-20C7FD015103}"/>
    <dgm:cxn modelId="{16F01CF3-3ED7-40DF-A1ED-80EA3B7AF964}" type="presParOf" srcId="{FD675266-D480-4A43-A60F-F9256265D2D7}" destId="{EE8011FD-3D02-4150-8E2D-A7BD96FA5603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3777DD-74C3-4C9B-BB03-6657A6D24F18}">
      <dsp:nvSpPr>
        <dsp:cNvPr id="0" name=""/>
        <dsp:cNvSpPr/>
      </dsp:nvSpPr>
      <dsp:spPr>
        <a:xfrm>
          <a:off x="106813" y="5658"/>
          <a:ext cx="1993744" cy="1330110"/>
        </a:xfrm>
        <a:prstGeom prst="roundRect">
          <a:avLst>
            <a:gd name="adj" fmla="val 10000"/>
          </a:avLst>
        </a:prstGeom>
        <a:solidFill>
          <a:srgbClr val="B4C7E7">
            <a:alpha val="2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accent5">
                  <a:lumMod val="75000"/>
                </a:schemeClr>
              </a:solidFill>
            </a:rPr>
            <a:t>Разрыв между требованиями </a:t>
          </a:r>
          <a:r>
            <a:rPr lang="ru-RU" sz="1100" b="0" kern="1200" dirty="0" smtClean="0">
              <a:solidFill>
                <a:schemeClr val="accent5">
                  <a:lumMod val="75000"/>
                </a:schemeClr>
              </a:solidFill>
            </a:rPr>
            <a:t>со стороны предприятий и </a:t>
          </a:r>
          <a:r>
            <a:rPr lang="ru-RU" sz="1100" b="1" kern="1200" dirty="0" smtClean="0">
              <a:solidFill>
                <a:schemeClr val="accent5">
                  <a:lumMod val="75000"/>
                </a:schemeClr>
              </a:solidFill>
            </a:rPr>
            <a:t>компетенциями</a:t>
          </a:r>
          <a:r>
            <a:rPr lang="ru-RU" sz="1100" b="0" kern="1200" dirty="0" smtClean="0">
              <a:solidFill>
                <a:schemeClr val="accent5">
                  <a:lumMod val="75000"/>
                </a:schemeClr>
              </a:solidFill>
            </a:rPr>
            <a:t>, которые работники приобретают в системе профессионального образования</a:t>
          </a:r>
          <a:endParaRPr lang="ru-RU" sz="1100" b="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145771" y="44616"/>
        <a:ext cx="1915828" cy="1252194"/>
      </dsp:txXfrm>
    </dsp:sp>
    <dsp:sp modelId="{52C99CFF-8868-4E5E-AC40-0CB26BA4D1AD}">
      <dsp:nvSpPr>
        <dsp:cNvPr id="0" name=""/>
        <dsp:cNvSpPr/>
      </dsp:nvSpPr>
      <dsp:spPr>
        <a:xfrm rot="10202">
          <a:off x="2249151" y="445626"/>
          <a:ext cx="501068" cy="4584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2249151" y="537114"/>
        <a:ext cx="363530" cy="275076"/>
      </dsp:txXfrm>
    </dsp:sp>
    <dsp:sp modelId="{17272AC1-864E-4BCF-A0A2-DDDD5829A208}">
      <dsp:nvSpPr>
        <dsp:cNvPr id="0" name=""/>
        <dsp:cNvSpPr/>
      </dsp:nvSpPr>
      <dsp:spPr>
        <a:xfrm>
          <a:off x="2875564" y="13814"/>
          <a:ext cx="1952482" cy="1330110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  <a:alpha val="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accent5">
                  <a:lumMod val="75000"/>
                </a:schemeClr>
              </a:solidFill>
            </a:rPr>
            <a:t>Увеличение затрат </a:t>
          </a:r>
          <a:r>
            <a:rPr lang="ru-RU" sz="1100" b="0" kern="1200" dirty="0" smtClean="0">
              <a:solidFill>
                <a:schemeClr val="accent5">
                  <a:lumMod val="75000"/>
                </a:schemeClr>
              </a:solidFill>
            </a:rPr>
            <a:t>работодателей на профессиональную переподготовку и адаптацию</a:t>
          </a:r>
        </a:p>
      </dsp:txBody>
      <dsp:txXfrm>
        <a:off x="2914522" y="52772"/>
        <a:ext cx="1874566" cy="1252194"/>
      </dsp:txXfrm>
    </dsp:sp>
    <dsp:sp modelId="{D45FAD56-D95B-493A-BE68-84892D3D82AC}">
      <dsp:nvSpPr>
        <dsp:cNvPr id="0" name=""/>
        <dsp:cNvSpPr/>
      </dsp:nvSpPr>
      <dsp:spPr>
        <a:xfrm rot="21582097">
          <a:off x="4941985" y="448421"/>
          <a:ext cx="524785" cy="4468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4941986" y="538132"/>
        <a:ext cx="390743" cy="268084"/>
      </dsp:txXfrm>
    </dsp:sp>
    <dsp:sp modelId="{DEE130A8-ED30-493B-8702-5244D2AF3B27}">
      <dsp:nvSpPr>
        <dsp:cNvPr id="0" name=""/>
        <dsp:cNvSpPr/>
      </dsp:nvSpPr>
      <dsp:spPr>
        <a:xfrm>
          <a:off x="5558788" y="0"/>
          <a:ext cx="1891306" cy="1330110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  <a:alpha val="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accent5">
                  <a:lumMod val="75000"/>
                </a:schemeClr>
              </a:solidFill>
            </a:rPr>
            <a:t>Несвоевременная</a:t>
          </a:r>
          <a:r>
            <a:rPr lang="ru-RU" sz="1100" b="0" kern="1200" dirty="0" smtClean="0">
              <a:solidFill>
                <a:schemeClr val="accent5">
                  <a:lumMod val="75000"/>
                </a:schemeClr>
              </a:solidFill>
            </a:rPr>
            <a:t> </a:t>
          </a:r>
          <a:r>
            <a:rPr lang="ru-RU" sz="1100" b="1" kern="1200" dirty="0" smtClean="0">
              <a:solidFill>
                <a:schemeClr val="accent5">
                  <a:lumMod val="75000"/>
                </a:schemeClr>
              </a:solidFill>
            </a:rPr>
            <a:t>профессиональная переподготовка</a:t>
          </a:r>
          <a:endParaRPr lang="ru-RU" sz="1100" b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5597746" y="38958"/>
        <a:ext cx="1813390" cy="1252194"/>
      </dsp:txXfrm>
    </dsp:sp>
    <dsp:sp modelId="{987FB8D8-CFF2-4549-A359-9A73F3A00D92}">
      <dsp:nvSpPr>
        <dsp:cNvPr id="0" name=""/>
        <dsp:cNvSpPr/>
      </dsp:nvSpPr>
      <dsp:spPr>
        <a:xfrm>
          <a:off x="7573688" y="407815"/>
          <a:ext cx="600145" cy="5144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7573688" y="510711"/>
        <a:ext cx="445802" cy="308686"/>
      </dsp:txXfrm>
    </dsp:sp>
    <dsp:sp modelId="{EE8011FD-3D02-4150-8E2D-A7BD96FA5603}">
      <dsp:nvSpPr>
        <dsp:cNvPr id="0" name=""/>
        <dsp:cNvSpPr/>
      </dsp:nvSpPr>
      <dsp:spPr>
        <a:xfrm>
          <a:off x="8272748" y="0"/>
          <a:ext cx="2581502" cy="13301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/>
            <a:t>Необходимость разработки и внедрения системы отраслевых профессиональных квалификаций</a:t>
          </a:r>
          <a:endParaRPr lang="ru-RU" sz="1600" b="1" kern="1200" baseline="0" dirty="0"/>
        </a:p>
      </dsp:txBody>
      <dsp:txXfrm>
        <a:off x="8311706" y="38958"/>
        <a:ext cx="2503586" cy="125219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8011FD-3D02-4150-8E2D-A7BD96FA5603}">
      <dsp:nvSpPr>
        <dsp:cNvPr id="0" name=""/>
        <dsp:cNvSpPr/>
      </dsp:nvSpPr>
      <dsp:spPr>
        <a:xfrm>
          <a:off x="21" y="0"/>
          <a:ext cx="5255758" cy="1694047"/>
        </a:xfrm>
        <a:prstGeom prst="roundRect">
          <a:avLst>
            <a:gd name="adj" fmla="val 10000"/>
          </a:avLst>
        </a:prstGeom>
        <a:noFill/>
        <a:ln w="508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baseline="0" dirty="0" smtClean="0">
              <a:solidFill>
                <a:srgbClr val="FF0000"/>
              </a:solidFill>
            </a:rPr>
            <a:t>Отсутствие единообразия при отнесении должностей к квалификационным уровням</a:t>
          </a:r>
          <a:endParaRPr lang="ru-RU" sz="1800" b="1" kern="1200" baseline="0" dirty="0">
            <a:solidFill>
              <a:srgbClr val="FF0000"/>
            </a:solidFill>
          </a:endParaRPr>
        </a:p>
      </dsp:txBody>
      <dsp:txXfrm>
        <a:off x="49638" y="49617"/>
        <a:ext cx="5156524" cy="159481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8011FD-3D02-4150-8E2D-A7BD96FA5603}">
      <dsp:nvSpPr>
        <dsp:cNvPr id="0" name=""/>
        <dsp:cNvSpPr/>
      </dsp:nvSpPr>
      <dsp:spPr>
        <a:xfrm>
          <a:off x="0" y="0"/>
          <a:ext cx="3911536" cy="3163532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381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5">
                  <a:lumMod val="50000"/>
                </a:schemeClr>
              </a:solidFill>
            </a:rPr>
            <a:t>- Урегулирование разночтений терминов, используемых в профессиональных стандартах и нормативных и правовых актах РФ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accent5">
                <a:lumMod val="50000"/>
              </a:schemeClr>
            </a:solidFill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solidFill>
                <a:schemeClr val="accent5">
                  <a:lumMod val="50000"/>
                </a:schemeClr>
              </a:solidFill>
            </a:rPr>
            <a:t>- Инициирование проведения разъяснений Минтрудом России </a:t>
          </a:r>
          <a:r>
            <a:rPr lang="ru-RU" sz="1800" b="1" kern="1200" dirty="0" smtClean="0">
              <a:solidFill>
                <a:schemeClr val="accent5">
                  <a:lumMod val="50000"/>
                </a:schemeClr>
              </a:solidFill>
            </a:rPr>
            <a:t>для государственных контролирующих органов</a:t>
          </a:r>
          <a:endParaRPr lang="ru-RU" sz="1800" b="1" kern="1200" baseline="0" dirty="0" smtClean="0">
            <a:solidFill>
              <a:schemeClr val="accent5">
                <a:lumMod val="50000"/>
              </a:schemeClr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5">
                  <a:lumMod val="50000"/>
                </a:schemeClr>
              </a:solidFill>
            </a:rPr>
            <a:t>по применению профессиональных стандартов</a:t>
          </a:r>
          <a:endParaRPr lang="ru-RU" sz="1800" b="1" kern="1200" baseline="0" dirty="0">
            <a:solidFill>
              <a:schemeClr val="accent5">
                <a:lumMod val="50000"/>
              </a:schemeClr>
            </a:solidFill>
          </a:endParaRPr>
        </a:p>
      </dsp:txBody>
      <dsp:txXfrm>
        <a:off x="92657" y="92657"/>
        <a:ext cx="3726222" cy="297821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55D96D-8DB7-499C-8682-E70538AE68E4}">
      <dsp:nvSpPr>
        <dsp:cNvPr id="0" name=""/>
        <dsp:cNvSpPr/>
      </dsp:nvSpPr>
      <dsp:spPr>
        <a:xfrm>
          <a:off x="18" y="0"/>
          <a:ext cx="4530324" cy="2417406"/>
        </a:xfrm>
        <a:prstGeom prst="roundRect">
          <a:avLst>
            <a:gd name="adj" fmla="val 10000"/>
          </a:avLst>
        </a:prstGeom>
        <a:noFill/>
        <a:ln w="508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baseline="0" dirty="0" smtClean="0">
              <a:solidFill>
                <a:srgbClr val="FF0000"/>
              </a:solidFill>
            </a:rPr>
            <a:t>Опасения кадровых служб предприятий получения негативной оценки их деятельности от государственных инспекций при проверках после введения обязательного применения профессиональных стандартов</a:t>
          </a:r>
          <a:r>
            <a:rPr lang="ru-RU" sz="1600" b="1" kern="1200" baseline="0" dirty="0" smtClean="0">
              <a:solidFill>
                <a:srgbClr val="FF0000"/>
              </a:solidFill>
            </a:rPr>
            <a:t> </a:t>
          </a:r>
          <a:endParaRPr lang="ru-RU" sz="1600" b="1" kern="1200" baseline="0" dirty="0">
            <a:solidFill>
              <a:srgbClr val="FF0000"/>
            </a:solidFill>
          </a:endParaRPr>
        </a:p>
      </dsp:txBody>
      <dsp:txXfrm>
        <a:off x="70821" y="70803"/>
        <a:ext cx="4388718" cy="227580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8011FD-3D02-4150-8E2D-A7BD96FA5603}">
      <dsp:nvSpPr>
        <dsp:cNvPr id="0" name=""/>
        <dsp:cNvSpPr/>
      </dsp:nvSpPr>
      <dsp:spPr>
        <a:xfrm>
          <a:off x="6311" y="0"/>
          <a:ext cx="5509906" cy="4255867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381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baseline="0" dirty="0" smtClean="0">
              <a:solidFill>
                <a:schemeClr val="accent5">
                  <a:lumMod val="50000"/>
                </a:schemeClr>
              </a:solidFill>
            </a:rPr>
            <a:t>   - Обеспечение свободного доступа к паспортам образовательных стандартов и программ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baseline="0" dirty="0" smtClean="0">
            <a:solidFill>
              <a:schemeClr val="accent5">
                <a:lumMod val="50000"/>
              </a:schemeClr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baseline="0" dirty="0" smtClean="0">
              <a:solidFill>
                <a:schemeClr val="accent5">
                  <a:lumMod val="50000"/>
                </a:schemeClr>
              </a:solidFill>
            </a:rPr>
            <a:t>   - Урегулирование разночтения терминов, используемых в профессиональных и образовательных стандартах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baseline="0" dirty="0" smtClean="0">
            <a:solidFill>
              <a:schemeClr val="accent5">
                <a:lumMod val="50000"/>
              </a:schemeClr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baseline="0" dirty="0" smtClean="0">
              <a:solidFill>
                <a:schemeClr val="accent5">
                  <a:lumMod val="50000"/>
                </a:schemeClr>
              </a:solidFill>
            </a:rPr>
            <a:t>   - Разработка методики для применения профессиональных стандартов в системе образования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baseline="0" dirty="0" smtClean="0">
            <a:solidFill>
              <a:schemeClr val="accent5">
                <a:lumMod val="50000"/>
              </a:schemeClr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baseline="0" dirty="0" smtClean="0">
              <a:solidFill>
                <a:schemeClr val="accent5">
                  <a:lumMod val="50000"/>
                </a:schemeClr>
              </a:solidFill>
            </a:rPr>
            <a:t>   - Подготовка специалистов по проведению экспертиз по применению профессиональных стандартов в системе образования </a:t>
          </a:r>
          <a:endParaRPr lang="ru-RU" sz="1600" b="1" kern="1200" baseline="0" dirty="0">
            <a:solidFill>
              <a:schemeClr val="accent5">
                <a:lumMod val="50000"/>
              </a:schemeClr>
            </a:solidFill>
          </a:endParaRPr>
        </a:p>
      </dsp:txBody>
      <dsp:txXfrm>
        <a:off x="130961" y="124650"/>
        <a:ext cx="5260606" cy="400656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8011FD-3D02-4150-8E2D-A7BD96FA5603}">
      <dsp:nvSpPr>
        <dsp:cNvPr id="0" name=""/>
        <dsp:cNvSpPr/>
      </dsp:nvSpPr>
      <dsp:spPr>
        <a:xfrm>
          <a:off x="0" y="0"/>
          <a:ext cx="3645891" cy="1721390"/>
        </a:xfrm>
        <a:prstGeom prst="roundRect">
          <a:avLst>
            <a:gd name="adj" fmla="val 10000"/>
          </a:avLst>
        </a:prstGeom>
        <a:noFill/>
        <a:ln w="508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baseline="0" dirty="0" smtClean="0">
              <a:solidFill>
                <a:srgbClr val="FF0000"/>
              </a:solidFill>
            </a:rPr>
            <a:t>Затрудненный поиск паспортов образовательных стандартов и программ в интернете, на сайтах учебных заведений</a:t>
          </a:r>
          <a:endParaRPr lang="ru-RU" sz="1800" b="1" kern="1200" baseline="0" dirty="0">
            <a:solidFill>
              <a:srgbClr val="FF0000"/>
            </a:solidFill>
          </a:endParaRPr>
        </a:p>
      </dsp:txBody>
      <dsp:txXfrm>
        <a:off x="50418" y="50418"/>
        <a:ext cx="3545055" cy="162055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8011FD-3D02-4150-8E2D-A7BD96FA5603}">
      <dsp:nvSpPr>
        <dsp:cNvPr id="0" name=""/>
        <dsp:cNvSpPr/>
      </dsp:nvSpPr>
      <dsp:spPr>
        <a:xfrm>
          <a:off x="15" y="0"/>
          <a:ext cx="3645891" cy="1694047"/>
        </a:xfrm>
        <a:prstGeom prst="roundRect">
          <a:avLst>
            <a:gd name="adj" fmla="val 10000"/>
          </a:avLst>
        </a:prstGeom>
        <a:noFill/>
        <a:ln w="508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baseline="0" dirty="0" smtClean="0">
              <a:solidFill>
                <a:srgbClr val="FF0000"/>
              </a:solidFill>
            </a:rPr>
            <a:t>Использование при разработке профессиональных и образовательных стандартов разных понятийных аппаратов </a:t>
          </a:r>
        </a:p>
      </dsp:txBody>
      <dsp:txXfrm>
        <a:off x="49632" y="49617"/>
        <a:ext cx="3546657" cy="159481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8011FD-3D02-4150-8E2D-A7BD96FA5603}">
      <dsp:nvSpPr>
        <dsp:cNvPr id="0" name=""/>
        <dsp:cNvSpPr/>
      </dsp:nvSpPr>
      <dsp:spPr>
        <a:xfrm>
          <a:off x="22" y="0"/>
          <a:ext cx="5363120" cy="3032878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381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5">
                  <a:lumMod val="50000"/>
                </a:schemeClr>
              </a:solidFill>
            </a:rPr>
            <a:t>- </a:t>
          </a:r>
          <a:r>
            <a:rPr lang="ru-RU" sz="2000" b="1" kern="1200" dirty="0" smtClean="0">
              <a:solidFill>
                <a:schemeClr val="accent5">
                  <a:lumMod val="50000"/>
                </a:schemeClr>
              </a:solidFill>
            </a:rPr>
            <a:t>Проведение анализа и актуализации профессиональных стандартов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chemeClr val="accent5">
                <a:lumMod val="50000"/>
              </a:schemeClr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5">
                  <a:lumMod val="50000"/>
                </a:schemeClr>
              </a:solidFill>
            </a:rPr>
            <a:t>- Подготовка команд специалистов по разработке </a:t>
          </a:r>
          <a:r>
            <a:rPr lang="ru-RU" sz="2000" b="1" kern="1200" dirty="0" err="1" smtClean="0">
              <a:solidFill>
                <a:schemeClr val="accent5">
                  <a:lumMod val="50000"/>
                </a:schemeClr>
              </a:solidFill>
            </a:rPr>
            <a:t>КИМов</a:t>
          </a:r>
          <a:r>
            <a:rPr lang="ru-RU" sz="2000" b="1" kern="1200" dirty="0" smtClean="0">
              <a:solidFill>
                <a:schemeClr val="accent5">
                  <a:lumMod val="50000"/>
                </a:schemeClr>
              </a:solidFill>
            </a:rPr>
            <a:t> из числа сотрудников предприятий</a:t>
          </a:r>
          <a:endParaRPr lang="ru-RU" sz="1800" b="1" kern="1200" baseline="0" dirty="0">
            <a:solidFill>
              <a:schemeClr val="accent5">
                <a:lumMod val="50000"/>
              </a:schemeClr>
            </a:solidFill>
          </a:endParaRPr>
        </a:p>
      </dsp:txBody>
      <dsp:txXfrm>
        <a:off x="88852" y="88830"/>
        <a:ext cx="5185460" cy="285521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55D96D-8DB7-499C-8682-E70538AE68E4}">
      <dsp:nvSpPr>
        <dsp:cNvPr id="0" name=""/>
        <dsp:cNvSpPr/>
      </dsp:nvSpPr>
      <dsp:spPr>
        <a:xfrm>
          <a:off x="16" y="0"/>
          <a:ext cx="3973828" cy="1694047"/>
        </a:xfrm>
        <a:prstGeom prst="roundRect">
          <a:avLst>
            <a:gd name="adj" fmla="val 10000"/>
          </a:avLst>
        </a:prstGeom>
        <a:noFill/>
        <a:ln w="508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baseline="0" dirty="0" smtClean="0">
              <a:solidFill>
                <a:srgbClr val="FF0000"/>
              </a:solidFill>
            </a:rPr>
            <a:t>Затруднения при разработке </a:t>
          </a:r>
          <a:r>
            <a:rPr lang="ru-RU" sz="1800" b="1" kern="1200" baseline="0" dirty="0" err="1" smtClean="0">
              <a:solidFill>
                <a:srgbClr val="FF0000"/>
              </a:solidFill>
            </a:rPr>
            <a:t>КИМов</a:t>
          </a:r>
          <a:r>
            <a:rPr lang="ru-RU" sz="1800" b="1" kern="1200" baseline="0" dirty="0" smtClean="0">
              <a:solidFill>
                <a:srgbClr val="FF0000"/>
              </a:solidFill>
            </a:rPr>
            <a:t> из-за слишком укрупненных ОТФ в профессиональных стандартах или включения в ПС трудовых функций, которые не поддаются измерению</a:t>
          </a:r>
          <a:endParaRPr lang="ru-RU" sz="1800" b="1" kern="1200" baseline="0" dirty="0">
            <a:solidFill>
              <a:srgbClr val="FF0000"/>
            </a:solidFill>
          </a:endParaRPr>
        </a:p>
      </dsp:txBody>
      <dsp:txXfrm>
        <a:off x="49633" y="49617"/>
        <a:ext cx="3874594" cy="159481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8011FD-3D02-4150-8E2D-A7BD96FA5603}">
      <dsp:nvSpPr>
        <dsp:cNvPr id="0" name=""/>
        <dsp:cNvSpPr/>
      </dsp:nvSpPr>
      <dsp:spPr>
        <a:xfrm>
          <a:off x="22" y="0"/>
          <a:ext cx="5363120" cy="3032878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381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5">
                  <a:lumMod val="50000"/>
                </a:schemeClr>
              </a:solidFill>
            </a:rPr>
            <a:t>Создание общего электронного ресурса с перечнем профессиональных и образовательных стандартов и ссылками на них, квалификаций, перечней ЦОСК, СПК, квалификационных справочников, результатов мониторингов рынка труда</a:t>
          </a:r>
          <a:endParaRPr lang="ru-RU" sz="2000" b="1" kern="1200" baseline="0" dirty="0">
            <a:solidFill>
              <a:schemeClr val="accent5">
                <a:lumMod val="50000"/>
              </a:schemeClr>
            </a:solidFill>
          </a:endParaRPr>
        </a:p>
      </dsp:txBody>
      <dsp:txXfrm>
        <a:off x="88852" y="88830"/>
        <a:ext cx="5185460" cy="285521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55D96D-8DB7-499C-8682-E70538AE68E4}">
      <dsp:nvSpPr>
        <dsp:cNvPr id="0" name=""/>
        <dsp:cNvSpPr/>
      </dsp:nvSpPr>
      <dsp:spPr>
        <a:xfrm>
          <a:off x="16" y="0"/>
          <a:ext cx="3973828" cy="1694047"/>
        </a:xfrm>
        <a:prstGeom prst="roundRect">
          <a:avLst>
            <a:gd name="adj" fmla="val 10000"/>
          </a:avLst>
        </a:prstGeom>
        <a:noFill/>
        <a:ln w="508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baseline="0" dirty="0" smtClean="0">
              <a:solidFill>
                <a:srgbClr val="FF0000"/>
              </a:solidFill>
            </a:rPr>
            <a:t>Отсутствие единого источника актуальной информации по методикам, правилам, рабочим группам, контактам в системе профессиональных квалификаций</a:t>
          </a:r>
          <a:endParaRPr lang="ru-RU" sz="1900" b="1" kern="1200" baseline="0" dirty="0">
            <a:solidFill>
              <a:srgbClr val="FF0000"/>
            </a:solidFill>
          </a:endParaRPr>
        </a:p>
      </dsp:txBody>
      <dsp:txXfrm>
        <a:off x="49633" y="49617"/>
        <a:ext cx="3874594" cy="15948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4C6B73-EADA-47A5-8268-8847B1CC4216}">
      <dsp:nvSpPr>
        <dsp:cNvPr id="0" name=""/>
        <dsp:cNvSpPr/>
      </dsp:nvSpPr>
      <dsp:spPr>
        <a:xfrm>
          <a:off x="1256831" y="46914"/>
          <a:ext cx="8738956" cy="127131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7435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i="1" u="none" kern="1200" dirty="0" smtClean="0">
            <a:solidFill>
              <a:schemeClr val="accent5">
                <a:lumMod val="75000"/>
              </a:schemeClr>
            </a:solidFill>
            <a:latin typeface="+mn-lt"/>
            <a:cs typeface="Arial" panose="020B0604020202020204" pitchFamily="34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u="none" kern="1200" dirty="0" smtClean="0">
              <a:solidFill>
                <a:schemeClr val="accent5">
                  <a:lumMod val="75000"/>
                </a:schemeClr>
              </a:solidFill>
              <a:latin typeface="+mn-lt"/>
              <a:cs typeface="Arial" panose="020B0604020202020204" pitchFamily="34" charset="0"/>
            </a:rPr>
            <a:t>«Принципиальная роль в качественном развитии экономики принадлежит новым профессиональным стандартам. Они должны задать требования к квалификации каждого специалиста. Но они сработают только в том случае, если будут востребованы самим бизнесом. Их подготовка должна идти с участием самих профессиональных сообществ»</a:t>
          </a:r>
          <a:r>
            <a:rPr lang="ru-RU" sz="1200" u="none" kern="1200" dirty="0" smtClean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1200" u="none" kern="1200" dirty="0" smtClean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900" u="none" kern="1200" dirty="0" smtClean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900" u="none" kern="1200" dirty="0" smtClean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endParaRPr lang="ru-RU" sz="900" kern="1200" dirty="0">
            <a:solidFill>
              <a:schemeClr val="accent5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56831" y="46914"/>
        <a:ext cx="8738956" cy="1271311"/>
      </dsp:txXfrm>
    </dsp:sp>
    <dsp:sp modelId="{E1C8038F-DE77-4868-8D0C-24E00774D8F5}">
      <dsp:nvSpPr>
        <dsp:cNvPr id="0" name=""/>
        <dsp:cNvSpPr/>
      </dsp:nvSpPr>
      <dsp:spPr>
        <a:xfrm>
          <a:off x="881533" y="0"/>
          <a:ext cx="878326" cy="121167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316D8D-4420-4317-A2AD-9ED61FC292DC}">
      <dsp:nvSpPr>
        <dsp:cNvPr id="0" name=""/>
        <dsp:cNvSpPr/>
      </dsp:nvSpPr>
      <dsp:spPr>
        <a:xfrm>
          <a:off x="581648" y="0"/>
          <a:ext cx="1394225" cy="43569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5111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5">
                  <a:lumMod val="75000"/>
                </a:schemeClr>
              </a:solidFill>
            </a:rPr>
            <a:t>КАЧЕСТВО</a:t>
          </a:r>
          <a:endParaRPr lang="ru-RU" sz="1600" b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581648" y="0"/>
        <a:ext cx="1394225" cy="435695"/>
      </dsp:txXfrm>
    </dsp:sp>
    <dsp:sp modelId="{189BDD26-7B45-4875-B8D1-89719CFDF2FD}">
      <dsp:nvSpPr>
        <dsp:cNvPr id="0" name=""/>
        <dsp:cNvSpPr/>
      </dsp:nvSpPr>
      <dsp:spPr>
        <a:xfrm>
          <a:off x="304134" y="19831"/>
          <a:ext cx="442526" cy="50084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316D8D-4420-4317-A2AD-9ED61FC292DC}">
      <dsp:nvSpPr>
        <dsp:cNvPr id="0" name=""/>
        <dsp:cNvSpPr/>
      </dsp:nvSpPr>
      <dsp:spPr>
        <a:xfrm>
          <a:off x="487655" y="0"/>
          <a:ext cx="1878426" cy="43428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4155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5">
                  <a:lumMod val="75000"/>
                </a:schemeClr>
              </a:solidFill>
            </a:rPr>
            <a:t>СЕБЕСТОИМОСТЬ</a:t>
          </a:r>
          <a:endParaRPr lang="ru-RU" sz="1600" b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487655" y="0"/>
        <a:ext cx="1878426" cy="434283"/>
      </dsp:txXfrm>
    </dsp:sp>
    <dsp:sp modelId="{189BDD26-7B45-4875-B8D1-89719CFDF2FD}">
      <dsp:nvSpPr>
        <dsp:cNvPr id="0" name=""/>
        <dsp:cNvSpPr/>
      </dsp:nvSpPr>
      <dsp:spPr>
        <a:xfrm>
          <a:off x="204981" y="19765"/>
          <a:ext cx="441092" cy="499217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316D8D-4420-4317-A2AD-9ED61FC292DC}">
      <dsp:nvSpPr>
        <dsp:cNvPr id="0" name=""/>
        <dsp:cNvSpPr/>
      </dsp:nvSpPr>
      <dsp:spPr>
        <a:xfrm>
          <a:off x="488224" y="0"/>
          <a:ext cx="1389707" cy="43428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4155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5">
                  <a:lumMod val="75000"/>
                </a:schemeClr>
              </a:solidFill>
            </a:rPr>
            <a:t>СРОКИ</a:t>
          </a:r>
          <a:endParaRPr lang="ru-RU" sz="1600" b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488224" y="0"/>
        <a:ext cx="1389707" cy="434283"/>
      </dsp:txXfrm>
    </dsp:sp>
    <dsp:sp modelId="{189BDD26-7B45-4875-B8D1-89719CFDF2FD}">
      <dsp:nvSpPr>
        <dsp:cNvPr id="0" name=""/>
        <dsp:cNvSpPr/>
      </dsp:nvSpPr>
      <dsp:spPr>
        <a:xfrm>
          <a:off x="271650" y="17599"/>
          <a:ext cx="441092" cy="49921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8011FD-3D02-4150-8E2D-A7BD96FA5603}">
      <dsp:nvSpPr>
        <dsp:cNvPr id="0" name=""/>
        <dsp:cNvSpPr/>
      </dsp:nvSpPr>
      <dsp:spPr>
        <a:xfrm>
          <a:off x="22" y="0"/>
          <a:ext cx="5363120" cy="3475361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381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5">
                  <a:lumMod val="50000"/>
                </a:schemeClr>
              </a:solidFill>
            </a:rPr>
            <a:t>- </a:t>
          </a:r>
          <a:r>
            <a:rPr lang="ru-RU" sz="1800" b="1" kern="1200" dirty="0" smtClean="0">
              <a:solidFill>
                <a:schemeClr val="accent5">
                  <a:lumMod val="50000"/>
                </a:schemeClr>
              </a:solidFill>
            </a:rPr>
            <a:t>Проведение на предприятиях ознакомительной работы с системой отраслевых профессиональных квалификаций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accent5">
                <a:lumMod val="50000"/>
              </a:schemeClr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5">
                  <a:lumMod val="50000"/>
                </a:schemeClr>
              </a:solidFill>
            </a:rPr>
            <a:t>- Разработка методик применения профессиональных стандартов для предприятий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accent5">
                <a:lumMod val="50000"/>
              </a:schemeClr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5">
                  <a:lumMod val="50000"/>
                </a:schemeClr>
              </a:solidFill>
            </a:rPr>
            <a:t>- Проведение обучения работников кадровых служб по темам применения профессиональных стандартов</a:t>
          </a:r>
          <a:endParaRPr lang="ru-RU" sz="1800" b="1" kern="1200" baseline="0" dirty="0">
            <a:solidFill>
              <a:schemeClr val="accent5">
                <a:lumMod val="50000"/>
              </a:schemeClr>
            </a:solidFill>
          </a:endParaRPr>
        </a:p>
      </dsp:txBody>
      <dsp:txXfrm>
        <a:off x="101812" y="101790"/>
        <a:ext cx="5159540" cy="327178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55D96D-8DB7-499C-8682-E70538AE68E4}">
      <dsp:nvSpPr>
        <dsp:cNvPr id="0" name=""/>
        <dsp:cNvSpPr/>
      </dsp:nvSpPr>
      <dsp:spPr>
        <a:xfrm>
          <a:off x="16" y="0"/>
          <a:ext cx="3973828" cy="1694047"/>
        </a:xfrm>
        <a:prstGeom prst="roundRect">
          <a:avLst>
            <a:gd name="adj" fmla="val 10000"/>
          </a:avLst>
        </a:prstGeom>
        <a:noFill/>
        <a:ln w="508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baseline="0" dirty="0" smtClean="0">
              <a:solidFill>
                <a:srgbClr val="FF0000"/>
              </a:solidFill>
            </a:rPr>
            <a:t>Отсутствие на предприятиях достаточной информации о системе отраслевых профессиональных квалификаций и о целях и возможностях применения профессиональных стандартов</a:t>
          </a:r>
          <a:endParaRPr lang="ru-RU" sz="1600" b="1" kern="1200" baseline="0" dirty="0">
            <a:solidFill>
              <a:srgbClr val="FF0000"/>
            </a:solidFill>
          </a:endParaRPr>
        </a:p>
      </dsp:txBody>
      <dsp:txXfrm>
        <a:off x="49633" y="49617"/>
        <a:ext cx="3874594" cy="159481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8011FD-3D02-4150-8E2D-A7BD96FA5603}">
      <dsp:nvSpPr>
        <dsp:cNvPr id="0" name=""/>
        <dsp:cNvSpPr/>
      </dsp:nvSpPr>
      <dsp:spPr>
        <a:xfrm>
          <a:off x="637" y="0"/>
          <a:ext cx="3796109" cy="2293156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381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baseline="0" dirty="0" smtClean="0">
              <a:solidFill>
                <a:schemeClr val="accent5">
                  <a:lumMod val="50000"/>
                </a:schemeClr>
              </a:solidFill>
            </a:rPr>
            <a:t>- Разработка отраслевой рамки квалификаций (ОРК)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baseline="0" dirty="0" smtClean="0">
            <a:solidFill>
              <a:schemeClr val="accent5">
                <a:lumMod val="50000"/>
              </a:schemeClr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baseline="0" dirty="0" smtClean="0">
              <a:solidFill>
                <a:schemeClr val="accent5">
                  <a:lumMod val="50000"/>
                </a:schemeClr>
              </a:solidFill>
            </a:rPr>
            <a:t>- Проведение анализа и актуализации профессиональных стандартов в соответствии с ОРК</a:t>
          </a:r>
          <a:endParaRPr lang="ru-RU" sz="1800" b="1" kern="1200" baseline="0" dirty="0">
            <a:solidFill>
              <a:schemeClr val="accent5">
                <a:lumMod val="50000"/>
              </a:schemeClr>
            </a:solidFill>
          </a:endParaRPr>
        </a:p>
      </dsp:txBody>
      <dsp:txXfrm>
        <a:off x="67801" y="67164"/>
        <a:ext cx="3661781" cy="215882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8011FD-3D02-4150-8E2D-A7BD96FA5603}">
      <dsp:nvSpPr>
        <dsp:cNvPr id="0" name=""/>
        <dsp:cNvSpPr/>
      </dsp:nvSpPr>
      <dsp:spPr>
        <a:xfrm>
          <a:off x="441" y="0"/>
          <a:ext cx="5255758" cy="1721390"/>
        </a:xfrm>
        <a:prstGeom prst="roundRect">
          <a:avLst>
            <a:gd name="adj" fmla="val 10000"/>
          </a:avLst>
        </a:prstGeom>
        <a:noFill/>
        <a:ln w="508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baseline="0" dirty="0" smtClean="0">
              <a:solidFill>
                <a:srgbClr val="FF0000"/>
              </a:solidFill>
            </a:rPr>
            <a:t>Завышенные/заниженные требования к специалисту в профессиональных стандартах</a:t>
          </a:r>
          <a:endParaRPr lang="ru-RU" sz="1800" b="1" kern="1200" baseline="0" dirty="0">
            <a:solidFill>
              <a:srgbClr val="FF0000"/>
            </a:solidFill>
          </a:endParaRPr>
        </a:p>
      </dsp:txBody>
      <dsp:txXfrm>
        <a:off x="50859" y="50418"/>
        <a:ext cx="5154922" cy="16205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67246-77B2-4344-9893-334D8154F247}" type="datetimeFigureOut">
              <a:rPr lang="ru-RU" smtClean="0"/>
              <a:t>23.11.2015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5276E6-B0E2-4618-967A-2B95B37EF3A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4763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7DFC8-2296-42BE-AF57-01D9CC086316}" type="datetimeFigureOut">
              <a:rPr lang="ru-RU" smtClean="0"/>
              <a:t>23.11.2015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1C500-324F-43DB-BEBD-CF585816617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0145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1C500-324F-43DB-BEBD-CF585816617E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3067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1C500-324F-43DB-BEBD-CF585816617E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5503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1C500-324F-43DB-BEBD-CF585816617E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1065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1C500-324F-43DB-BEBD-CF585816617E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594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1C500-324F-43DB-BEBD-CF585816617E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4439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1C8F-23B8-40E9-88A6-AF207BE98666}" type="datetime1">
              <a:rPr lang="ru-RU" smtClean="0"/>
              <a:t>23.11.2015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B954-1A97-4058-B670-A238466B58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5014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EB40-A1B6-48EB-B043-11C57B3AEE82}" type="datetime1">
              <a:rPr lang="ru-RU" smtClean="0"/>
              <a:t>23.11.2015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B954-1A97-4058-B670-A238466B58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222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564B-B941-476E-8F5E-A7189C90F56B}" type="datetime1">
              <a:rPr lang="ru-RU" smtClean="0"/>
              <a:t>23.11.2015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B954-1A97-4058-B670-A238466B58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7847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ontpp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"/>
          <a:stretch>
            <a:fillRect/>
          </a:stretch>
        </p:blipFill>
        <p:spPr bwMode="auto">
          <a:xfrm>
            <a:off x="0" y="0"/>
            <a:ext cx="12192000" cy="687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905" y="297089"/>
            <a:ext cx="4623405" cy="820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39433" y="2682897"/>
            <a:ext cx="7689851" cy="1470025"/>
          </a:xfrm>
        </p:spPr>
        <p:txBody>
          <a:bodyPr/>
          <a:lstStyle>
            <a:lvl1pPr>
              <a:defRPr>
                <a:solidFill>
                  <a:srgbClr val="00237E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39433" y="4438651"/>
            <a:ext cx="7689851" cy="261610"/>
          </a:xfrm>
        </p:spPr>
        <p:txBody>
          <a:bodyPr/>
          <a:lstStyle>
            <a:lvl1pPr algn="ctr">
              <a:defRPr>
                <a:solidFill>
                  <a:srgbClr val="606A74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08429" y="6007554"/>
            <a:ext cx="3138714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21748" tIns="60875" rIns="121748" bIns="60875" numCol="1" anchor="t" anchorCtr="0" compatLnSpc="1">
            <a:prstTxWarp prst="textNoShape">
              <a:avLst/>
            </a:prstTxWarp>
          </a:bodyPr>
          <a:lstStyle>
            <a:lvl1pPr algn="r">
              <a:defRPr sz="1357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4355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2286" i="1">
                <a:solidFill>
                  <a:srgbClr val="0070C0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1" y="933450"/>
            <a:ext cx="11106149" cy="13603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06E1D26D-27C8-4641-BE7B-B216E573DBCD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10063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5" y="4406922"/>
            <a:ext cx="10363200" cy="1362075"/>
          </a:xfrm>
        </p:spPr>
        <p:txBody>
          <a:bodyPr/>
          <a:lstStyle>
            <a:lvl1pPr algn="l">
              <a:defRPr sz="3786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5" y="4099124"/>
            <a:ext cx="10363200" cy="307777"/>
          </a:xfrm>
        </p:spPr>
        <p:txBody>
          <a:bodyPr anchor="b"/>
          <a:lstStyle>
            <a:lvl1pPr marL="0" indent="0">
              <a:buNone/>
              <a:defRPr sz="1929"/>
            </a:lvl1pPr>
            <a:lvl2pPr marL="434834" indent="0">
              <a:buNone/>
              <a:defRPr sz="1714"/>
            </a:lvl2pPr>
            <a:lvl3pPr marL="869670" indent="0">
              <a:buNone/>
              <a:defRPr sz="1500"/>
            </a:lvl3pPr>
            <a:lvl4pPr marL="1304504" indent="0">
              <a:buNone/>
              <a:defRPr sz="1357"/>
            </a:lvl4pPr>
            <a:lvl5pPr marL="1739338" indent="0">
              <a:buNone/>
              <a:defRPr sz="1357"/>
            </a:lvl5pPr>
            <a:lvl6pPr marL="2174175" indent="0">
              <a:buNone/>
              <a:defRPr sz="1357"/>
            </a:lvl6pPr>
            <a:lvl7pPr marL="2609010" indent="0">
              <a:buNone/>
              <a:defRPr sz="1357"/>
            </a:lvl7pPr>
            <a:lvl8pPr marL="3043841" indent="0">
              <a:buNone/>
              <a:defRPr sz="1357"/>
            </a:lvl8pPr>
            <a:lvl9pPr marL="3478678" indent="0">
              <a:buNone/>
              <a:defRPr sz="135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AF03DDDF-4845-420C-BEAB-7B66A0781703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23256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2" y="933451"/>
            <a:ext cx="5450416" cy="1635613"/>
          </a:xfrm>
        </p:spPr>
        <p:txBody>
          <a:bodyPr/>
          <a:lstStyle>
            <a:lvl1pPr>
              <a:defRPr sz="2643"/>
            </a:lvl1pPr>
            <a:lvl2pPr>
              <a:defRPr sz="2286"/>
            </a:lvl2pPr>
            <a:lvl3pPr>
              <a:defRPr sz="1929"/>
            </a:lvl3pPr>
            <a:lvl4pPr>
              <a:defRPr sz="1714"/>
            </a:lvl4pPr>
            <a:lvl5pPr>
              <a:defRPr sz="1714"/>
            </a:lvl5pPr>
            <a:lvl6pPr>
              <a:defRPr sz="1714"/>
            </a:lvl6pPr>
            <a:lvl7pPr>
              <a:defRPr sz="1714"/>
            </a:lvl7pPr>
            <a:lvl8pPr>
              <a:defRPr sz="1714"/>
            </a:lvl8pPr>
            <a:lvl9pPr>
              <a:defRPr sz="171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3368" y="933451"/>
            <a:ext cx="5452533" cy="1635613"/>
          </a:xfrm>
        </p:spPr>
        <p:txBody>
          <a:bodyPr/>
          <a:lstStyle>
            <a:lvl1pPr>
              <a:defRPr sz="2643"/>
            </a:lvl1pPr>
            <a:lvl2pPr>
              <a:defRPr sz="2286"/>
            </a:lvl2pPr>
            <a:lvl3pPr>
              <a:defRPr sz="1929"/>
            </a:lvl3pPr>
            <a:lvl4pPr>
              <a:defRPr sz="1714"/>
            </a:lvl4pPr>
            <a:lvl5pPr>
              <a:defRPr sz="1714"/>
            </a:lvl5pPr>
            <a:lvl6pPr>
              <a:defRPr sz="1714"/>
            </a:lvl6pPr>
            <a:lvl7pPr>
              <a:defRPr sz="1714"/>
            </a:lvl7pPr>
            <a:lvl8pPr>
              <a:defRPr sz="1714"/>
            </a:lvl8pPr>
            <a:lvl9pPr>
              <a:defRPr sz="171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ECD6F51D-3AA4-4692-94D8-F7E3A59B2D5F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12653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1823156"/>
            <a:ext cx="5386917" cy="351745"/>
          </a:xfrm>
        </p:spPr>
        <p:txBody>
          <a:bodyPr anchor="b"/>
          <a:lstStyle>
            <a:lvl1pPr marL="0" indent="0">
              <a:buNone/>
              <a:defRPr sz="2286" b="1"/>
            </a:lvl1pPr>
            <a:lvl2pPr marL="434834" indent="0">
              <a:buNone/>
              <a:defRPr sz="1929" b="1"/>
            </a:lvl2pPr>
            <a:lvl3pPr marL="869670" indent="0">
              <a:buNone/>
              <a:defRPr sz="1714" b="1"/>
            </a:lvl3pPr>
            <a:lvl4pPr marL="1304504" indent="0">
              <a:buNone/>
              <a:defRPr sz="1500" b="1"/>
            </a:lvl4pPr>
            <a:lvl5pPr marL="1739338" indent="0">
              <a:buNone/>
              <a:defRPr sz="1500" b="1"/>
            </a:lvl5pPr>
            <a:lvl6pPr marL="2174175" indent="0">
              <a:buNone/>
              <a:defRPr sz="1500" b="1"/>
            </a:lvl6pPr>
            <a:lvl7pPr marL="2609010" indent="0">
              <a:buNone/>
              <a:defRPr sz="1500" b="1"/>
            </a:lvl7pPr>
            <a:lvl8pPr marL="3043841" indent="0">
              <a:buNone/>
              <a:defRPr sz="1500" b="1"/>
            </a:lvl8pPr>
            <a:lvl9pPr marL="3478678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1" y="2174876"/>
            <a:ext cx="5386917" cy="1420169"/>
          </a:xfrm>
        </p:spPr>
        <p:txBody>
          <a:bodyPr/>
          <a:lstStyle>
            <a:lvl1pPr>
              <a:defRPr sz="2286"/>
            </a:lvl1pPr>
            <a:lvl2pPr>
              <a:defRPr sz="1929"/>
            </a:lvl2pPr>
            <a:lvl3pPr>
              <a:defRPr sz="1714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823156"/>
            <a:ext cx="5389034" cy="351745"/>
          </a:xfrm>
        </p:spPr>
        <p:txBody>
          <a:bodyPr anchor="b"/>
          <a:lstStyle>
            <a:lvl1pPr marL="0" indent="0">
              <a:buNone/>
              <a:defRPr sz="2286" b="1"/>
            </a:lvl1pPr>
            <a:lvl2pPr marL="434834" indent="0">
              <a:buNone/>
              <a:defRPr sz="1929" b="1"/>
            </a:lvl2pPr>
            <a:lvl3pPr marL="869670" indent="0">
              <a:buNone/>
              <a:defRPr sz="1714" b="1"/>
            </a:lvl3pPr>
            <a:lvl4pPr marL="1304504" indent="0">
              <a:buNone/>
              <a:defRPr sz="1500" b="1"/>
            </a:lvl4pPr>
            <a:lvl5pPr marL="1739338" indent="0">
              <a:buNone/>
              <a:defRPr sz="1500" b="1"/>
            </a:lvl5pPr>
            <a:lvl6pPr marL="2174175" indent="0">
              <a:buNone/>
              <a:defRPr sz="1500" b="1"/>
            </a:lvl6pPr>
            <a:lvl7pPr marL="2609010" indent="0">
              <a:buNone/>
              <a:defRPr sz="1500" b="1"/>
            </a:lvl7pPr>
            <a:lvl8pPr marL="3043841" indent="0">
              <a:buNone/>
              <a:defRPr sz="1500" b="1"/>
            </a:lvl8pPr>
            <a:lvl9pPr marL="3478678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4" cy="1420169"/>
          </a:xfrm>
        </p:spPr>
        <p:txBody>
          <a:bodyPr/>
          <a:lstStyle>
            <a:lvl1pPr>
              <a:defRPr sz="2286"/>
            </a:lvl1pPr>
            <a:lvl2pPr>
              <a:defRPr sz="1929"/>
            </a:lvl2pPr>
            <a:lvl3pPr>
              <a:defRPr sz="1714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A6FCA51E-1257-4974-AD16-912F82444255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70081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2B618C9C-8C81-46CA-BBDE-56BEC33520BD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31989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76A4D60E-846D-466B-87DC-B1DC94F7126A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24014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5" cy="1162050"/>
          </a:xfrm>
        </p:spPr>
        <p:txBody>
          <a:bodyPr anchor="b"/>
          <a:lstStyle>
            <a:lvl1pPr algn="l">
              <a:defRPr sz="1929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5" y="273051"/>
            <a:ext cx="6815667" cy="1884032"/>
          </a:xfrm>
        </p:spPr>
        <p:txBody>
          <a:bodyPr/>
          <a:lstStyle>
            <a:lvl1pPr>
              <a:defRPr sz="3071"/>
            </a:lvl1pPr>
            <a:lvl2pPr>
              <a:defRPr sz="2643"/>
            </a:lvl2pPr>
            <a:lvl3pPr>
              <a:defRPr sz="2286"/>
            </a:lvl3pPr>
            <a:lvl4pPr>
              <a:defRPr sz="1929"/>
            </a:lvl4pPr>
            <a:lvl5pPr>
              <a:defRPr sz="1929"/>
            </a:lvl5pPr>
            <a:lvl6pPr>
              <a:defRPr sz="1929"/>
            </a:lvl6pPr>
            <a:lvl7pPr>
              <a:defRPr sz="1929"/>
            </a:lvl7pPr>
            <a:lvl8pPr>
              <a:defRPr sz="1929"/>
            </a:lvl8pPr>
            <a:lvl9pPr>
              <a:defRPr sz="192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5" cy="215444"/>
          </a:xfrm>
        </p:spPr>
        <p:txBody>
          <a:bodyPr/>
          <a:lstStyle>
            <a:lvl1pPr marL="0" indent="0">
              <a:buNone/>
              <a:defRPr sz="1357"/>
            </a:lvl1pPr>
            <a:lvl2pPr marL="434834" indent="0">
              <a:buNone/>
              <a:defRPr sz="1143"/>
            </a:lvl2pPr>
            <a:lvl3pPr marL="869670" indent="0">
              <a:buNone/>
              <a:defRPr sz="929"/>
            </a:lvl3pPr>
            <a:lvl4pPr marL="1304504" indent="0">
              <a:buNone/>
              <a:defRPr sz="857"/>
            </a:lvl4pPr>
            <a:lvl5pPr marL="1739338" indent="0">
              <a:buNone/>
              <a:defRPr sz="857"/>
            </a:lvl5pPr>
            <a:lvl6pPr marL="2174175" indent="0">
              <a:buNone/>
              <a:defRPr sz="857"/>
            </a:lvl6pPr>
            <a:lvl7pPr marL="2609010" indent="0">
              <a:buNone/>
              <a:defRPr sz="857"/>
            </a:lvl7pPr>
            <a:lvl8pPr marL="3043841" indent="0">
              <a:buNone/>
              <a:defRPr sz="857"/>
            </a:lvl8pPr>
            <a:lvl9pPr marL="3478678" indent="0">
              <a:buNone/>
              <a:defRPr sz="85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5749C651-29CB-4B71-86C9-63921F43A424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6553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0021-DAA5-4977-8D3A-EE5A6ED519A7}" type="datetime1">
              <a:rPr lang="ru-RU" smtClean="0"/>
              <a:t>23.11.2015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B954-1A97-4058-B670-A238466B58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25324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929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9"/>
            <a:ext cx="7315200" cy="472657"/>
          </a:xfrm>
        </p:spPr>
        <p:txBody>
          <a:bodyPr/>
          <a:lstStyle>
            <a:lvl1pPr marL="0" indent="0">
              <a:buNone/>
              <a:defRPr sz="3071"/>
            </a:lvl1pPr>
            <a:lvl2pPr marL="434834" indent="0">
              <a:buNone/>
              <a:defRPr sz="2643"/>
            </a:lvl2pPr>
            <a:lvl3pPr marL="869670" indent="0">
              <a:buNone/>
              <a:defRPr sz="2286"/>
            </a:lvl3pPr>
            <a:lvl4pPr marL="1304504" indent="0">
              <a:buNone/>
              <a:defRPr sz="1929"/>
            </a:lvl4pPr>
            <a:lvl5pPr marL="1739338" indent="0">
              <a:buNone/>
              <a:defRPr sz="1929"/>
            </a:lvl5pPr>
            <a:lvl6pPr marL="2174175" indent="0">
              <a:buNone/>
              <a:defRPr sz="1929"/>
            </a:lvl6pPr>
            <a:lvl7pPr marL="2609010" indent="0">
              <a:buNone/>
              <a:defRPr sz="1929"/>
            </a:lvl7pPr>
            <a:lvl8pPr marL="3043841" indent="0">
              <a:buNone/>
              <a:defRPr sz="1929"/>
            </a:lvl8pPr>
            <a:lvl9pPr marL="3478678" indent="0">
              <a:buNone/>
              <a:defRPr sz="1929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215444"/>
          </a:xfrm>
        </p:spPr>
        <p:txBody>
          <a:bodyPr/>
          <a:lstStyle>
            <a:lvl1pPr marL="0" indent="0">
              <a:buNone/>
              <a:defRPr sz="1357"/>
            </a:lvl1pPr>
            <a:lvl2pPr marL="434834" indent="0">
              <a:buNone/>
              <a:defRPr sz="1143"/>
            </a:lvl2pPr>
            <a:lvl3pPr marL="869670" indent="0">
              <a:buNone/>
              <a:defRPr sz="929"/>
            </a:lvl3pPr>
            <a:lvl4pPr marL="1304504" indent="0">
              <a:buNone/>
              <a:defRPr sz="857"/>
            </a:lvl4pPr>
            <a:lvl5pPr marL="1739338" indent="0">
              <a:buNone/>
              <a:defRPr sz="857"/>
            </a:lvl5pPr>
            <a:lvl6pPr marL="2174175" indent="0">
              <a:buNone/>
              <a:defRPr sz="857"/>
            </a:lvl6pPr>
            <a:lvl7pPr marL="2609010" indent="0">
              <a:buNone/>
              <a:defRPr sz="857"/>
            </a:lvl7pPr>
            <a:lvl8pPr marL="3043841" indent="0">
              <a:buNone/>
              <a:defRPr sz="857"/>
            </a:lvl8pPr>
            <a:lvl9pPr marL="3478678" indent="0">
              <a:buNone/>
              <a:defRPr sz="85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0E1C38A2-0D9E-47AB-9A3E-7607AB93B0C8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831929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572730" y="933471"/>
            <a:ext cx="2073196" cy="26161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F49F0AA1-5856-47BA-93A3-2E25373D995B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58364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62533" y="47625"/>
            <a:ext cx="2906185" cy="34734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744615" y="47625"/>
            <a:ext cx="1314719" cy="3473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0C4A7138-72DF-4E0C-8A9F-7570D88C0979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791305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7267" y="47643"/>
            <a:ext cx="9061451" cy="5492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39752" y="933450"/>
            <a:ext cx="5450416" cy="13603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3368" y="933450"/>
            <a:ext cx="5452533" cy="13603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80D52973-11F9-4DA5-839B-6436F7E03DFF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039211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7267" y="47643"/>
            <a:ext cx="9061451" cy="5492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1" y="933450"/>
            <a:ext cx="11106149" cy="261610"/>
          </a:xfrm>
        </p:spPr>
        <p:txBody>
          <a:bodyPr/>
          <a:lstStyle/>
          <a:p>
            <a:pPr lvl="0"/>
            <a:r>
              <a:rPr lang="ru-RU" noProof="0" dirty="0" smtClean="0"/>
              <a:t>Вставка таблицы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86A76DA7-6FB4-4858-980A-7DB50ECC799B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292798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58262" y="188914"/>
            <a:ext cx="11926277" cy="13603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511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50DD-C1EF-4AB7-8B9D-73A829108D84}" type="datetime1">
              <a:rPr lang="ru-RU" smtClean="0"/>
              <a:t>23.11.2015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B954-1A97-4058-B670-A238466B58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757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6B664-8041-4102-B7E0-4FE5209F52FB}" type="datetime1">
              <a:rPr lang="ru-RU" smtClean="0"/>
              <a:t>23.11.2015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B954-1A97-4058-B670-A238466B58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6559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41A25-0188-433E-995C-CED895B04C63}" type="datetime1">
              <a:rPr lang="ru-RU" smtClean="0"/>
              <a:t>23.11.2015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B954-1A97-4058-B670-A238466B58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0566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51E8-7401-4576-B291-980E60D63001}" type="datetime1">
              <a:rPr lang="ru-RU" smtClean="0"/>
              <a:t>23.11.2015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B954-1A97-4058-B670-A238466B58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6792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6DBEC-79D6-49AB-8054-1C41DD051D4B}" type="datetime1">
              <a:rPr lang="ru-RU" smtClean="0"/>
              <a:t>23.11.2015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B954-1A97-4058-B670-A238466B58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7961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B493B-AA9B-4F0E-BA1F-0B1285E10A13}" type="datetime1">
              <a:rPr lang="ru-RU" smtClean="0"/>
              <a:t>23.11.2015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B954-1A97-4058-B670-A238466B58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0100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FB797-F3DB-4AC0-8E3E-5F987D433A3A}" type="datetime1">
              <a:rPr lang="ru-RU" smtClean="0"/>
              <a:t>23.11.2015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B954-1A97-4058-B670-A238466B58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4822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25B23-7076-452A-B5AE-13A5302D6101}" type="datetime1">
              <a:rPr lang="ru-RU" smtClean="0"/>
              <a:t>23.11.2015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8B954-1A97-4058-B670-A238466B58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928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06965" y="47625"/>
            <a:ext cx="9062357" cy="54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add title</a:t>
            </a:r>
            <a:endParaRPr lang="en-US" altLang="ru-RU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1" y="933224"/>
            <a:ext cx="11106452" cy="261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de-DE" smtClean="0"/>
              <a:t>Click to change format</a:t>
            </a:r>
            <a:endParaRPr lang="en-US" altLang="ru-RU" smtClean="0"/>
          </a:p>
          <a:p>
            <a:pPr lvl="1"/>
            <a:r>
              <a:rPr lang="en-US" altLang="ru-RU" smtClean="0"/>
              <a:t>Level 1</a:t>
            </a:r>
          </a:p>
          <a:p>
            <a:pPr lvl="2"/>
            <a:r>
              <a:rPr lang="en-US" altLang="ru-RU" smtClean="0"/>
              <a:t>Level 2</a:t>
            </a:r>
          </a:p>
          <a:p>
            <a:pPr lvl="3"/>
            <a:r>
              <a:rPr lang="en-US" altLang="ru-RU" smtClean="0"/>
              <a:t>Level 3</a:t>
            </a:r>
          </a:p>
          <a:p>
            <a:pPr lvl="3"/>
            <a:r>
              <a:rPr lang="en-US" altLang="ru-RU" smtClean="0"/>
              <a:t>Level 3</a:t>
            </a:r>
          </a:p>
          <a:p>
            <a:pPr lvl="3"/>
            <a:r>
              <a:rPr lang="en-US" altLang="ru-RU" smtClean="0"/>
              <a:t>Level 3</a:t>
            </a:r>
          </a:p>
          <a:p>
            <a:pPr lvl="1"/>
            <a:r>
              <a:rPr lang="en-US" altLang="ru-RU" smtClean="0"/>
              <a:t>Level 1</a:t>
            </a:r>
          </a:p>
          <a:p>
            <a:pPr lvl="2"/>
            <a:r>
              <a:rPr lang="en-US" altLang="ru-RU" smtClean="0"/>
              <a:t>Level 2</a:t>
            </a:r>
          </a:p>
          <a:p>
            <a:pPr lvl="2"/>
            <a:r>
              <a:rPr lang="en-US" altLang="ru-RU" smtClean="0"/>
              <a:t>Level 2</a:t>
            </a:r>
          </a:p>
          <a:p>
            <a:pPr lvl="1"/>
            <a:r>
              <a:rPr lang="en-US" altLang="ru-RU" smtClean="0"/>
              <a:t>Level 1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11420929" y="6676572"/>
            <a:ext cx="0" cy="124732"/>
          </a:xfrm>
          <a:prstGeom prst="line">
            <a:avLst/>
          </a:prstGeom>
          <a:noFill/>
          <a:ln w="19050">
            <a:solidFill>
              <a:srgbClr val="DC241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86" dirty="0" smtClean="0">
              <a:solidFill>
                <a:prstClr val="black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50953" y="6640286"/>
            <a:ext cx="177934" cy="17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143">
                <a:solidFill>
                  <a:srgbClr val="606A74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1C2AFDD-E6A5-4111-A7A1-2C1A5183B953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dirty="0" smtClean="0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638402"/>
            <a:ext cx="12192000" cy="36286"/>
          </a:xfrm>
          <a:prstGeom prst="rect">
            <a:avLst/>
          </a:prstGeom>
          <a:solidFill>
            <a:srgbClr val="606A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ru-RU" sz="1714" dirty="0" smtClean="0">
              <a:solidFill>
                <a:srgbClr val="000000"/>
              </a:solidFill>
            </a:endParaRPr>
          </a:p>
        </p:txBody>
      </p:sp>
      <p:pic>
        <p:nvPicPr>
          <p:cNvPr id="11271" name="Picture 7" descr="log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03" y="122464"/>
            <a:ext cx="2344964" cy="41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941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r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1929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1929" b="1">
          <a:solidFill>
            <a:schemeClr val="tx2"/>
          </a:solidFill>
          <a:latin typeface="Arial" charset="0"/>
        </a:defRPr>
      </a:lvl2pPr>
      <a:lvl3pPr algn="r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1929" b="1">
          <a:solidFill>
            <a:schemeClr val="tx2"/>
          </a:solidFill>
          <a:latin typeface="Arial" charset="0"/>
        </a:defRPr>
      </a:lvl3pPr>
      <a:lvl4pPr algn="r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1929" b="1">
          <a:solidFill>
            <a:schemeClr val="tx2"/>
          </a:solidFill>
          <a:latin typeface="Arial" charset="0"/>
        </a:defRPr>
      </a:lvl4pPr>
      <a:lvl5pPr algn="r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1929" b="1">
          <a:solidFill>
            <a:schemeClr val="tx2"/>
          </a:solidFill>
          <a:latin typeface="Arial" charset="0"/>
        </a:defRPr>
      </a:lvl5pPr>
      <a:lvl6pPr marL="434834" algn="r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1929" b="1">
          <a:solidFill>
            <a:schemeClr val="tx2"/>
          </a:solidFill>
          <a:latin typeface="Arial" charset="0"/>
        </a:defRPr>
      </a:lvl6pPr>
      <a:lvl7pPr marL="869670" algn="r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1929" b="1">
          <a:solidFill>
            <a:schemeClr val="tx2"/>
          </a:solidFill>
          <a:latin typeface="Arial" charset="0"/>
        </a:defRPr>
      </a:lvl7pPr>
      <a:lvl8pPr marL="1304504" algn="r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1929" b="1">
          <a:solidFill>
            <a:schemeClr val="tx2"/>
          </a:solidFill>
          <a:latin typeface="Arial" charset="0"/>
        </a:defRPr>
      </a:lvl8pPr>
      <a:lvl9pPr marL="1739338" algn="r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1929" b="1">
          <a:solidFill>
            <a:schemeClr val="tx2"/>
          </a:solidFill>
          <a:latin typeface="Arial" charset="0"/>
        </a:defRPr>
      </a:lvl9pPr>
    </p:titleStyle>
    <p:bodyStyle>
      <a:lvl1pPr marL="325444" indent="-325444" algn="l" defTabSz="904893" rtl="0" eaLnBrk="0" fontAlgn="base" hangingPunct="0">
        <a:spcBef>
          <a:spcPct val="0"/>
        </a:spcBef>
        <a:spcAft>
          <a:spcPct val="0"/>
        </a:spcAft>
        <a:buChar char="•"/>
        <a:defRPr sz="1643" b="1">
          <a:solidFill>
            <a:schemeClr val="tx1"/>
          </a:solidFill>
          <a:latin typeface="+mn-lt"/>
          <a:ea typeface="+mn-ea"/>
          <a:cs typeface="+mn-cs"/>
        </a:defRPr>
      </a:lvl1pPr>
      <a:lvl2pPr marL="278952" indent="-276684" algn="l" defTabSz="904893" rtl="0" eaLnBrk="0" fontAlgn="base" hangingPunct="0">
        <a:spcBef>
          <a:spcPct val="0"/>
        </a:spcBef>
        <a:spcAft>
          <a:spcPct val="0"/>
        </a:spcAft>
        <a:buChar char="•"/>
        <a:defRPr sz="1643">
          <a:solidFill>
            <a:schemeClr val="tx1"/>
          </a:solidFill>
          <a:latin typeface="+mn-lt"/>
        </a:defRPr>
      </a:lvl2pPr>
      <a:lvl3pPr marL="548832" indent="-268747" algn="l" defTabSz="904893" rtl="0" eaLnBrk="0" fontAlgn="base" hangingPunct="0">
        <a:spcBef>
          <a:spcPct val="0"/>
        </a:spcBef>
        <a:spcAft>
          <a:spcPct val="0"/>
        </a:spcAft>
        <a:buChar char="–"/>
        <a:defRPr sz="1643">
          <a:solidFill>
            <a:schemeClr val="tx1"/>
          </a:solidFill>
          <a:latin typeface="+mn-lt"/>
        </a:defRPr>
      </a:lvl3pPr>
      <a:lvl4pPr marL="827784" indent="-269880" algn="l" defTabSz="904893" rtl="0" eaLnBrk="0" fontAlgn="base" hangingPunct="0">
        <a:spcBef>
          <a:spcPct val="0"/>
        </a:spcBef>
        <a:spcAft>
          <a:spcPct val="0"/>
        </a:spcAft>
        <a:buChar char="-"/>
        <a:defRPr sz="1643">
          <a:solidFill>
            <a:schemeClr val="tx1"/>
          </a:solidFill>
          <a:latin typeface="+mn-lt"/>
        </a:defRPr>
      </a:lvl4pPr>
      <a:lvl5pPr marL="1956066" indent="-216585" algn="l" defTabSz="904893" rtl="0" eaLnBrk="0" fontAlgn="base" hangingPunct="0">
        <a:spcBef>
          <a:spcPct val="20000"/>
        </a:spcBef>
        <a:spcAft>
          <a:spcPct val="0"/>
        </a:spcAft>
        <a:buChar char="»"/>
        <a:defRPr sz="1643">
          <a:solidFill>
            <a:schemeClr val="tx1"/>
          </a:solidFill>
          <a:latin typeface="+mn-lt"/>
        </a:defRPr>
      </a:lvl5pPr>
      <a:lvl6pPr marL="2391594" indent="-217419" algn="l" defTabSz="905904" rtl="0" eaLnBrk="1" fontAlgn="base" hangingPunct="1">
        <a:spcBef>
          <a:spcPct val="20000"/>
        </a:spcBef>
        <a:spcAft>
          <a:spcPct val="0"/>
        </a:spcAft>
        <a:buChar char="»"/>
        <a:defRPr sz="1643">
          <a:solidFill>
            <a:schemeClr val="tx1"/>
          </a:solidFill>
          <a:latin typeface="+mn-lt"/>
        </a:defRPr>
      </a:lvl6pPr>
      <a:lvl7pPr marL="2826427" indent="-217419" algn="l" defTabSz="905904" rtl="0" eaLnBrk="1" fontAlgn="base" hangingPunct="1">
        <a:spcBef>
          <a:spcPct val="20000"/>
        </a:spcBef>
        <a:spcAft>
          <a:spcPct val="0"/>
        </a:spcAft>
        <a:buChar char="»"/>
        <a:defRPr sz="1643">
          <a:solidFill>
            <a:schemeClr val="tx1"/>
          </a:solidFill>
          <a:latin typeface="+mn-lt"/>
        </a:defRPr>
      </a:lvl7pPr>
      <a:lvl8pPr marL="3261263" indent="-217419" algn="l" defTabSz="905904" rtl="0" eaLnBrk="1" fontAlgn="base" hangingPunct="1">
        <a:spcBef>
          <a:spcPct val="20000"/>
        </a:spcBef>
        <a:spcAft>
          <a:spcPct val="0"/>
        </a:spcAft>
        <a:buChar char="»"/>
        <a:defRPr sz="1643">
          <a:solidFill>
            <a:schemeClr val="tx1"/>
          </a:solidFill>
          <a:latin typeface="+mn-lt"/>
        </a:defRPr>
      </a:lvl8pPr>
      <a:lvl9pPr marL="3696095" indent="-217419" algn="l" defTabSz="905904" rtl="0" eaLnBrk="1" fontAlgn="base" hangingPunct="1">
        <a:spcBef>
          <a:spcPct val="20000"/>
        </a:spcBef>
        <a:spcAft>
          <a:spcPct val="0"/>
        </a:spcAft>
        <a:buChar char="»"/>
        <a:defRPr sz="1643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69670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1pPr>
      <a:lvl2pPr marL="434834" algn="l" defTabSz="869670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2pPr>
      <a:lvl3pPr marL="869670" algn="l" defTabSz="869670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3pPr>
      <a:lvl4pPr marL="1304504" algn="l" defTabSz="869670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4pPr>
      <a:lvl5pPr marL="1739338" algn="l" defTabSz="869670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5pPr>
      <a:lvl6pPr marL="2174175" algn="l" defTabSz="869670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6pPr>
      <a:lvl7pPr marL="2609010" algn="l" defTabSz="869670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7pPr>
      <a:lvl8pPr marL="3043841" algn="l" defTabSz="869670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8pPr>
      <a:lvl9pPr marL="3478678" algn="l" defTabSz="869670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13" Type="http://schemas.openxmlformats.org/officeDocument/2006/relationships/diagramData" Target="../diagrams/data15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17" Type="http://schemas.microsoft.com/office/2007/relationships/diagramDrawing" Target="../diagrams/drawing15.xml"/><Relationship Id="rId2" Type="http://schemas.openxmlformats.org/officeDocument/2006/relationships/image" Target="../media/image10.png"/><Relationship Id="rId16" Type="http://schemas.openxmlformats.org/officeDocument/2006/relationships/diagramColors" Target="../diagrams/colors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5" Type="http://schemas.openxmlformats.org/officeDocument/2006/relationships/diagramQuickStyle" Target="../diagrams/quickStyle15.xml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Relationship Id="rId14" Type="http://schemas.openxmlformats.org/officeDocument/2006/relationships/diagramLayout" Target="../diagrams/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7.xml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12" Type="http://schemas.microsoft.com/office/2007/relationships/diagramDrawing" Target="../diagrams/drawing1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6.xml"/><Relationship Id="rId11" Type="http://schemas.openxmlformats.org/officeDocument/2006/relationships/diagramColors" Target="../diagrams/colors17.xml"/><Relationship Id="rId5" Type="http://schemas.openxmlformats.org/officeDocument/2006/relationships/diagramQuickStyle" Target="../diagrams/quickStyle16.xml"/><Relationship Id="rId10" Type="http://schemas.openxmlformats.org/officeDocument/2006/relationships/diagramQuickStyle" Target="../diagrams/quickStyle17.xml"/><Relationship Id="rId4" Type="http://schemas.openxmlformats.org/officeDocument/2006/relationships/diagramLayout" Target="../diagrams/layout16.xml"/><Relationship Id="rId9" Type="http://schemas.openxmlformats.org/officeDocument/2006/relationships/diagramLayout" Target="../diagrams/layout1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9.xml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12" Type="http://schemas.microsoft.com/office/2007/relationships/diagramDrawing" Target="../diagrams/drawing1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8.xml"/><Relationship Id="rId11" Type="http://schemas.openxmlformats.org/officeDocument/2006/relationships/diagramColors" Target="../diagrams/colors19.xml"/><Relationship Id="rId5" Type="http://schemas.openxmlformats.org/officeDocument/2006/relationships/diagramQuickStyle" Target="../diagrams/quickStyle18.xml"/><Relationship Id="rId10" Type="http://schemas.openxmlformats.org/officeDocument/2006/relationships/diagramQuickStyle" Target="../diagrams/quickStyle19.xml"/><Relationship Id="rId4" Type="http://schemas.openxmlformats.org/officeDocument/2006/relationships/diagramLayout" Target="../diagrams/layout18.xml"/><Relationship Id="rId9" Type="http://schemas.openxmlformats.org/officeDocument/2006/relationships/diagramLayout" Target="../diagrams/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Relationship Id="rId27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diagramData" Target="../diagrams/data10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17" Type="http://schemas.microsoft.com/office/2007/relationships/diagramDrawing" Target="../diagrams/drawing10.xml"/><Relationship Id="rId2" Type="http://schemas.openxmlformats.org/officeDocument/2006/relationships/image" Target="../media/image10.png"/><Relationship Id="rId16" Type="http://schemas.openxmlformats.org/officeDocument/2006/relationships/diagramColors" Target="../diagrams/colors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Relationship Id="rId14" Type="http://schemas.openxmlformats.org/officeDocument/2006/relationships/diagramLayout" Target="../diagrams/layout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-594"/>
            <a:ext cx="12193057" cy="685859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57226" y="5908056"/>
            <a:ext cx="27622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Москва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23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ноября 2015г.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38851" y="4800060"/>
            <a:ext cx="574357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Докладчик – руководитель направления по профессиональным стандартам и сертификации ОАО </a:t>
            </a:r>
            <a:r>
              <a:rPr lang="ru-RU" sz="2000" dirty="0">
                <a:solidFill>
                  <a:schemeClr val="bg1"/>
                </a:solidFill>
              </a:rPr>
              <a:t>«ОРКК</a:t>
            </a:r>
            <a:r>
              <a:rPr lang="ru-RU" sz="2000" dirty="0" smtClean="0">
                <a:solidFill>
                  <a:schemeClr val="bg1"/>
                </a:solidFill>
              </a:rPr>
              <a:t>», член Совета по </a:t>
            </a:r>
            <a:r>
              <a:rPr lang="ru-RU" sz="2000" dirty="0">
                <a:solidFill>
                  <a:schemeClr val="bg1"/>
                </a:solidFill>
              </a:rPr>
              <a:t>профессиональным квалификациям </a:t>
            </a:r>
            <a:r>
              <a:rPr lang="ru-RU" sz="2000" dirty="0" smtClean="0">
                <a:solidFill>
                  <a:schemeClr val="bg1"/>
                </a:solidFill>
              </a:rPr>
              <a:t>в РКП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О.Э. Фомина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61124" y="116186"/>
            <a:ext cx="66595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</a:rPr>
              <a:t>Совет 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</a:rPr>
              <a:t>по профессиональным квалификациям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</a:rPr>
              <a:t>в ракетно-космической промышленности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70638" y="1211628"/>
            <a:ext cx="728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Применение </a:t>
            </a:r>
            <a:r>
              <a:rPr lang="ru-RU" sz="3200" b="1" dirty="0">
                <a:solidFill>
                  <a:schemeClr val="bg1"/>
                </a:solidFill>
              </a:rPr>
              <a:t>профессиональных стандартов </a:t>
            </a:r>
            <a:r>
              <a:rPr lang="ru-RU" sz="3200" b="1" dirty="0" smtClean="0">
                <a:solidFill>
                  <a:schemeClr val="bg1"/>
                </a:solidFill>
              </a:rPr>
              <a:t>на предприятиях </a:t>
            </a:r>
            <a:r>
              <a:rPr lang="ru-RU" sz="3200" b="1" dirty="0" smtClean="0">
                <a:solidFill>
                  <a:schemeClr val="bg1"/>
                </a:solidFill>
              </a:rPr>
              <a:t>ракетно-космической промышленности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50" y="265686"/>
            <a:ext cx="3511600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02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39175" y="6337300"/>
            <a:ext cx="2743200" cy="365125"/>
          </a:xfrm>
        </p:spPr>
        <p:txBody>
          <a:bodyPr/>
          <a:lstStyle/>
          <a:p>
            <a:fld id="{8118B954-1A97-4058-B670-A238466B58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97082" y="976523"/>
            <a:ext cx="104495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Результаты работы по направлению 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«Участие в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разработке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образовательных стандартов профессионального образования, в обновлении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профессиональных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образовательных программ в ракетно-космической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промышленности»: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95154" y="2689161"/>
            <a:ext cx="1064894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prstClr val="black"/>
                </a:solidFill>
              </a:rPr>
              <a:t>Экспертами АО «ИСС им. </a:t>
            </a:r>
            <a:r>
              <a:rPr lang="ru-RU" dirty="0" err="1" smtClean="0">
                <a:solidFill>
                  <a:prstClr val="black"/>
                </a:solidFill>
              </a:rPr>
              <a:t>Решетнёва</a:t>
            </a:r>
            <a:r>
              <a:rPr lang="ru-RU" dirty="0" smtClean="0">
                <a:solidFill>
                  <a:prstClr val="black"/>
                </a:solidFill>
              </a:rPr>
              <a:t>» и </a:t>
            </a:r>
            <a:r>
              <a:rPr lang="ru-RU" dirty="0" err="1" smtClean="0">
                <a:solidFill>
                  <a:prstClr val="black"/>
                </a:solidFill>
              </a:rPr>
              <a:t>СибГАУ</a:t>
            </a:r>
            <a:r>
              <a:rPr lang="ru-RU" dirty="0" smtClean="0">
                <a:solidFill>
                  <a:prstClr val="black"/>
                </a:solidFill>
              </a:rPr>
              <a:t> синхронизированы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prstClr val="black"/>
                </a:solidFill>
              </a:rPr>
              <a:t>Профессиональный стандарт </a:t>
            </a:r>
            <a:r>
              <a:rPr lang="ru-RU" dirty="0" smtClean="0">
                <a:solidFill>
                  <a:prstClr val="black"/>
                </a:solidFill>
              </a:rPr>
              <a:t>«</a:t>
            </a:r>
            <a:r>
              <a:rPr lang="ru-RU" cap="all" dirty="0" smtClean="0">
                <a:solidFill>
                  <a:prstClr val="black"/>
                </a:solidFill>
              </a:rPr>
              <a:t>Специалист </a:t>
            </a:r>
            <a:r>
              <a:rPr lang="ru-RU" cap="all" dirty="0">
                <a:solidFill>
                  <a:prstClr val="black"/>
                </a:solidFill>
              </a:rPr>
              <a:t>по проектированию и конструированию космических аппаратов и </a:t>
            </a:r>
            <a:r>
              <a:rPr lang="ru-RU" cap="all" dirty="0" smtClean="0">
                <a:solidFill>
                  <a:prstClr val="black"/>
                </a:solidFill>
              </a:rPr>
              <a:t>систем</a:t>
            </a:r>
            <a:r>
              <a:rPr lang="ru-RU" dirty="0" smtClean="0">
                <a:solidFill>
                  <a:prstClr val="black"/>
                </a:solidFill>
              </a:rPr>
              <a:t>» и </a:t>
            </a:r>
            <a:r>
              <a:rPr lang="ru-RU" b="1" dirty="0" smtClean="0">
                <a:solidFill>
                  <a:prstClr val="black"/>
                </a:solidFill>
              </a:rPr>
              <a:t>профессиональная </a:t>
            </a:r>
            <a:r>
              <a:rPr lang="ru-RU" b="1" dirty="0">
                <a:solidFill>
                  <a:prstClr val="black"/>
                </a:solidFill>
              </a:rPr>
              <a:t>образовательная программа </a:t>
            </a:r>
            <a:endParaRPr lang="ru-RU" b="1" dirty="0" smtClean="0">
              <a:solidFill>
                <a:prstClr val="black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prstClr val="black"/>
                </a:solidFill>
              </a:rPr>
              <a:t>«</a:t>
            </a:r>
            <a:r>
              <a:rPr lang="ru-RU" dirty="0">
                <a:solidFill>
                  <a:prstClr val="black"/>
                </a:solidFill>
              </a:rPr>
              <a:t>ПРОЕКТИРОВАНИЕ, ПРОИЗВОДСТВО И ЭКСПЛУАТАЦИЯ РАКЕТ И РАКЕТНО-КОСМИЧЕСКИХ КОМПЛЕКСОВ», по ФГОС 24.05.01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102770" y="187214"/>
            <a:ext cx="4708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Совет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по профессиональным квалификациям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в ракетно-космической промышленности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03472" cy="688298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03472" y="4998472"/>
            <a:ext cx="1064894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prstClr val="black"/>
                </a:solidFill>
              </a:rPr>
              <a:t>Достигнута договоренность с ТГУ о разработке </a:t>
            </a:r>
            <a:r>
              <a:rPr lang="ru-RU" b="1" dirty="0" smtClean="0">
                <a:solidFill>
                  <a:prstClr val="black"/>
                </a:solidFill>
              </a:rPr>
              <a:t>образовательной программы </a:t>
            </a:r>
            <a:r>
              <a:rPr lang="ru-RU" dirty="0" smtClean="0">
                <a:solidFill>
                  <a:prstClr val="black"/>
                </a:solidFill>
              </a:rPr>
              <a:t>на основе профессионального стандарта «</a:t>
            </a:r>
            <a:r>
              <a:rPr lang="ru-RU" b="1" dirty="0" smtClean="0">
                <a:solidFill>
                  <a:prstClr val="black"/>
                </a:solidFill>
              </a:rPr>
              <a:t>Специалист по управлению проектами и программами в ракетно-космической промышленности</a:t>
            </a:r>
            <a:r>
              <a:rPr lang="ru-RU" dirty="0" smtClean="0">
                <a:solidFill>
                  <a:prstClr val="black"/>
                </a:solidFill>
              </a:rPr>
              <a:t>»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00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39175" y="6337300"/>
            <a:ext cx="2743200" cy="365125"/>
          </a:xfrm>
        </p:spPr>
        <p:txBody>
          <a:bodyPr/>
          <a:lstStyle/>
          <a:p>
            <a:fld id="{8118B954-1A97-4058-B670-A238466B58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64695" y="187214"/>
            <a:ext cx="4708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Совет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по профессиональным квалификациям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в ракетно-космической промышленности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03472" cy="6882981"/>
          </a:xfrm>
          <a:prstGeom prst="rect">
            <a:avLst/>
          </a:prstGeom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08515906"/>
              </p:ext>
            </p:extLst>
          </p:nvPr>
        </p:nvGraphicFramePr>
        <p:xfrm>
          <a:off x="6182139" y="1975968"/>
          <a:ext cx="5516218" cy="4255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552990" y="855923"/>
            <a:ext cx="92487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Сложности при внутреннем применении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и варианты решений: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549421891"/>
              </p:ext>
            </p:extLst>
          </p:nvPr>
        </p:nvGraphicFramePr>
        <p:xfrm>
          <a:off x="1452270" y="1975967"/>
          <a:ext cx="3646503" cy="1721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132340501"/>
              </p:ext>
            </p:extLst>
          </p:nvPr>
        </p:nvGraphicFramePr>
        <p:xfrm>
          <a:off x="1452270" y="4243041"/>
          <a:ext cx="3646503" cy="1694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cxnSp>
        <p:nvCxnSpPr>
          <p:cNvPr id="5" name="Прямая со стрелкой 4"/>
          <p:cNvCxnSpPr>
            <a:stCxn id="8" idx="3"/>
            <a:endCxn id="9" idx="1"/>
          </p:cNvCxnSpPr>
          <p:nvPr/>
        </p:nvCxnSpPr>
        <p:spPr>
          <a:xfrm>
            <a:off x="5098773" y="2836662"/>
            <a:ext cx="1083366" cy="1267239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11" idx="3"/>
            <a:endCxn id="9" idx="1"/>
          </p:cNvCxnSpPr>
          <p:nvPr/>
        </p:nvCxnSpPr>
        <p:spPr>
          <a:xfrm flipV="1">
            <a:off x="5098773" y="4103901"/>
            <a:ext cx="1083366" cy="986163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284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39175" y="6337300"/>
            <a:ext cx="2743200" cy="365125"/>
          </a:xfrm>
        </p:spPr>
        <p:txBody>
          <a:bodyPr/>
          <a:lstStyle/>
          <a:p>
            <a:fld id="{8118B954-1A97-4058-B670-A238466B58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38275" y="851358"/>
            <a:ext cx="105352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Результаты работы по направлению 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«Организация, координация и контроль деятельности по оценке и присвоению профессиональных квалификаций в соответствии с профессиональными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стандартами»: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36217" y="2552762"/>
            <a:ext cx="100583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</a:rPr>
              <a:t>Среди предприятий РКП проведено исследование </a:t>
            </a:r>
            <a:r>
              <a:rPr lang="ru-RU" sz="1600" dirty="0">
                <a:solidFill>
                  <a:prstClr val="black"/>
                </a:solidFill>
              </a:rPr>
              <a:t>востребованности услуг внешних независимых систем оценки и сертификации квалификаций работников ракетно-космической </a:t>
            </a:r>
            <a:r>
              <a:rPr lang="ru-RU" sz="1600" dirty="0" smtClean="0">
                <a:solidFill>
                  <a:prstClr val="black"/>
                </a:solidFill>
              </a:rPr>
              <a:t>промышленности</a:t>
            </a:r>
            <a:endParaRPr lang="ru-RU" sz="1600" dirty="0">
              <a:solidFill>
                <a:prstClr val="black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</a:rPr>
              <a:t>Для создания пилотного Центра оценки и сертификации квалификаций (ЦОСК) </a:t>
            </a:r>
            <a:r>
              <a:rPr lang="ru-RU" sz="1600" dirty="0" smtClean="0">
                <a:solidFill>
                  <a:prstClr val="black"/>
                </a:solidFill>
              </a:rPr>
              <a:t>был выбран </a:t>
            </a:r>
            <a:r>
              <a:rPr lang="ru-RU" sz="1600" dirty="0" smtClean="0">
                <a:solidFill>
                  <a:prstClr val="black"/>
                </a:solidFill>
              </a:rPr>
              <a:t>профессиональный стандарт «Специалист </a:t>
            </a:r>
            <a:r>
              <a:rPr lang="ru-RU" sz="1600" dirty="0">
                <a:solidFill>
                  <a:prstClr val="black"/>
                </a:solidFill>
              </a:rPr>
              <a:t>по проектированию и конструированию космических аппаратов и </a:t>
            </a:r>
            <a:r>
              <a:rPr lang="ru-RU" sz="1600" dirty="0" smtClean="0">
                <a:solidFill>
                  <a:prstClr val="black"/>
                </a:solidFill>
              </a:rPr>
              <a:t>систем»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smtClean="0">
                <a:solidFill>
                  <a:prstClr val="black"/>
                </a:solidFill>
              </a:rPr>
              <a:t>(разработчик АО «ИСС»)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</a:rPr>
              <a:t>Экспертами </a:t>
            </a:r>
            <a:r>
              <a:rPr lang="ru-RU" sz="1600" dirty="0">
                <a:solidFill>
                  <a:prstClr val="black"/>
                </a:solidFill>
              </a:rPr>
              <a:t>АНО "Центр исследований рынка труда» г. Самара </a:t>
            </a:r>
            <a:r>
              <a:rPr lang="ru-RU" sz="1600" dirty="0" smtClean="0">
                <a:solidFill>
                  <a:prstClr val="black"/>
                </a:solidFill>
              </a:rPr>
              <a:t>ведется </a:t>
            </a:r>
            <a:r>
              <a:rPr lang="ru-RU" sz="1600" dirty="0">
                <a:solidFill>
                  <a:prstClr val="black"/>
                </a:solidFill>
              </a:rPr>
              <a:t>разработка контрольно-измерительных </a:t>
            </a:r>
            <a:r>
              <a:rPr lang="ru-RU" sz="1600" dirty="0" smtClean="0">
                <a:solidFill>
                  <a:prstClr val="black"/>
                </a:solidFill>
              </a:rPr>
              <a:t>материалов (КИМ) с участием экспертов ОАО «РКЦ Прогресс» и АО «ИСС</a:t>
            </a:r>
            <a:r>
              <a:rPr lang="ru-RU" sz="1600" dirty="0" smtClean="0">
                <a:solidFill>
                  <a:prstClr val="black"/>
                </a:solidFill>
              </a:rPr>
              <a:t>»</a:t>
            </a:r>
            <a:endParaRPr lang="ru-RU" sz="1600" dirty="0">
              <a:solidFill>
                <a:prstClr val="black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</a:rPr>
              <a:t>По итогам этапа 3 разработки было принято решение о невозможности разработки КИМ для данного ПС. </a:t>
            </a:r>
            <a:r>
              <a:rPr lang="ru-RU" sz="1600" dirty="0" smtClean="0">
                <a:solidFill>
                  <a:prstClr val="black"/>
                </a:solidFill>
              </a:rPr>
              <a:t>Сейчас ведется отбор ПС для продолжения проекта.</a:t>
            </a:r>
            <a:endParaRPr lang="ru-RU" sz="1600" dirty="0" smtClean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64695" y="187214"/>
            <a:ext cx="4708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Совет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по профессиональным квалификациям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в ракетно-космической промышленности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03472" cy="688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48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39175" y="6337300"/>
            <a:ext cx="2743200" cy="365125"/>
          </a:xfrm>
        </p:spPr>
        <p:txBody>
          <a:bodyPr/>
          <a:lstStyle/>
          <a:p>
            <a:fld id="{8118B954-1A97-4058-B670-A238466B58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64695" y="187214"/>
            <a:ext cx="4708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Совет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по профессиональным квалификациям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в ракетно-космической промышленности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03472" cy="6882981"/>
          </a:xfrm>
          <a:prstGeom prst="rect">
            <a:avLst/>
          </a:prstGeom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233137405"/>
              </p:ext>
            </p:extLst>
          </p:nvPr>
        </p:nvGraphicFramePr>
        <p:xfrm>
          <a:off x="6082748" y="2429395"/>
          <a:ext cx="5364021" cy="3032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582807" y="1221054"/>
            <a:ext cx="92487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Сложности при применении ПС и варианты решений: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537696297"/>
              </p:ext>
            </p:extLst>
          </p:nvPr>
        </p:nvGraphicFramePr>
        <p:xfrm>
          <a:off x="1452270" y="3098811"/>
          <a:ext cx="3974495" cy="1694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12" name="Прямая со стрелкой 11"/>
          <p:cNvCxnSpPr/>
          <p:nvPr/>
        </p:nvCxnSpPr>
        <p:spPr>
          <a:xfrm>
            <a:off x="5426765" y="3945834"/>
            <a:ext cx="655983" cy="1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07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39175" y="6337300"/>
            <a:ext cx="2743200" cy="365125"/>
          </a:xfrm>
        </p:spPr>
        <p:txBody>
          <a:bodyPr/>
          <a:lstStyle/>
          <a:p>
            <a:fld id="{8118B954-1A97-4058-B670-A238466B58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64695" y="187214"/>
            <a:ext cx="4708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Совет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по профессиональным квалификациям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в ракетно-космической промышленности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03472" cy="6882981"/>
          </a:xfrm>
          <a:prstGeom prst="rect">
            <a:avLst/>
          </a:prstGeom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695307308"/>
              </p:ext>
            </p:extLst>
          </p:nvPr>
        </p:nvGraphicFramePr>
        <p:xfrm>
          <a:off x="6148473" y="2161038"/>
          <a:ext cx="5364021" cy="3032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449664038"/>
              </p:ext>
            </p:extLst>
          </p:nvPr>
        </p:nvGraphicFramePr>
        <p:xfrm>
          <a:off x="1517995" y="2830454"/>
          <a:ext cx="3974495" cy="1694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13" name="Прямая со стрелкой 12"/>
          <p:cNvCxnSpPr/>
          <p:nvPr/>
        </p:nvCxnSpPr>
        <p:spPr>
          <a:xfrm>
            <a:off x="5492490" y="3677477"/>
            <a:ext cx="655983" cy="1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517995" y="1036899"/>
            <a:ext cx="92487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Сложности при применении ПС и варианты решений: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28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39175" y="6337300"/>
            <a:ext cx="2743200" cy="365125"/>
          </a:xfrm>
        </p:spPr>
        <p:txBody>
          <a:bodyPr/>
          <a:lstStyle/>
          <a:p>
            <a:fld id="{8118B954-1A97-4058-B670-A238466B58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05026" y="2790935"/>
            <a:ext cx="80390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Благодарю за внимание!</a:t>
            </a:r>
            <a:endParaRPr lang="ru-RU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64695" y="187214"/>
            <a:ext cx="4708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Совет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по профессиональным квалификациям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в ракетно-космической промышленности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03472" cy="688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68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B954-1A97-4058-B670-A238466B588C}" type="slidenum">
              <a:rPr lang="ru-RU" smtClean="0"/>
              <a:t>2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94892" y="962432"/>
            <a:ext cx="10791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Elektra Light Pro" panose="020B0604020202020204" charset="-52"/>
              </a:rPr>
              <a:t>Реализация государственной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Elektra Light Pro" panose="020B0604020202020204" charset="-52"/>
              </a:rPr>
              <a:t>политики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Elektra Light Pro" panose="020B0604020202020204" charset="-52"/>
              </a:rPr>
              <a:t>в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Elektra Light Pro" panose="020B0604020202020204" charset="-52"/>
              </a:rPr>
              <a:t>области профессиональных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Elektra Light Pro" panose="020B0604020202020204" charset="-52"/>
              </a:rPr>
              <a:t>квалификаций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Elektra Light Pro" panose="020B0604020202020204" charset="-52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904090146"/>
              </p:ext>
            </p:extLst>
          </p:nvPr>
        </p:nvGraphicFramePr>
        <p:xfrm>
          <a:off x="1101725" y="2984247"/>
          <a:ext cx="10863470" cy="1765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610102584"/>
              </p:ext>
            </p:extLst>
          </p:nvPr>
        </p:nvGraphicFramePr>
        <p:xfrm>
          <a:off x="1101725" y="4920516"/>
          <a:ext cx="10159310" cy="1358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617956787"/>
              </p:ext>
            </p:extLst>
          </p:nvPr>
        </p:nvGraphicFramePr>
        <p:xfrm>
          <a:off x="1094892" y="2323408"/>
          <a:ext cx="2059461" cy="520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59550428"/>
              </p:ext>
            </p:extLst>
          </p:nvPr>
        </p:nvGraphicFramePr>
        <p:xfrm>
          <a:off x="3673995" y="2325095"/>
          <a:ext cx="2366082" cy="518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4279224033"/>
              </p:ext>
            </p:extLst>
          </p:nvPr>
        </p:nvGraphicFramePr>
        <p:xfrm>
          <a:off x="6533460" y="2325095"/>
          <a:ext cx="2059461" cy="518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7264695" y="187214"/>
            <a:ext cx="4708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Совет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по профессиональным квалификациям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в ракетно-космической промышленности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-8580" y="0"/>
            <a:ext cx="1103472" cy="688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0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39175" y="6337300"/>
            <a:ext cx="2743200" cy="365125"/>
          </a:xfrm>
        </p:spPr>
        <p:txBody>
          <a:bodyPr/>
          <a:lstStyle/>
          <a:p>
            <a:fld id="{8118B954-1A97-4058-B670-A238466B58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41154" y="934126"/>
            <a:ext cx="106203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Цели и задачи СПК в ракетно-космической промышленности: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52550" y="1654273"/>
            <a:ext cx="10229849" cy="4486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600" dirty="0" smtClean="0">
                <a:solidFill>
                  <a:prstClr val="black"/>
                </a:solidFill>
              </a:rPr>
              <a:t>Проведение мониторинга рынка труда, потребности в квалификациях, появления новых профессий в ракетно-космической промышленности</a:t>
            </a:r>
          </a:p>
          <a:p>
            <a:pPr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600" dirty="0" smtClean="0">
                <a:solidFill>
                  <a:prstClr val="black"/>
                </a:solidFill>
              </a:rPr>
              <a:t>Разработка, актуализация и организация применения профессиональных стандартов </a:t>
            </a:r>
            <a:r>
              <a:rPr lang="ru-RU" sz="1600" dirty="0">
                <a:solidFill>
                  <a:prstClr val="black"/>
                </a:solidFill>
              </a:rPr>
              <a:t>в ракетно-космической промышленности</a:t>
            </a:r>
          </a:p>
          <a:p>
            <a:pPr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600" dirty="0" smtClean="0"/>
              <a:t>Разработка, актуализация и организация применения отраслевой рамки квалификаций и квалификационных требований </a:t>
            </a:r>
            <a:r>
              <a:rPr lang="ru-RU" sz="1600" dirty="0">
                <a:solidFill>
                  <a:prstClr val="black"/>
                </a:solidFill>
              </a:rPr>
              <a:t>в ракетно-космической </a:t>
            </a:r>
            <a:r>
              <a:rPr lang="ru-RU" sz="1600" dirty="0" smtClean="0">
                <a:solidFill>
                  <a:prstClr val="black"/>
                </a:solidFill>
              </a:rPr>
              <a:t>промышленности</a:t>
            </a:r>
            <a:endParaRPr lang="ru-RU" sz="1600" dirty="0" smtClean="0"/>
          </a:p>
          <a:p>
            <a:pPr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600" dirty="0" smtClean="0"/>
              <a:t> </a:t>
            </a:r>
            <a:r>
              <a:rPr lang="ru-RU" sz="1600" dirty="0"/>
              <a:t>О</a:t>
            </a:r>
            <a:r>
              <a:rPr lang="ru-RU" sz="1600" dirty="0" smtClean="0"/>
              <a:t>рганизация</a:t>
            </a:r>
            <a:r>
              <a:rPr lang="ru-RU" sz="1600" dirty="0"/>
              <a:t>, координация и контроль деятельности по оценке и присвоению профессиональных квалификаций в соответствии с профессиональными стандартами и иными установленными квалификационными требованиями в ракетно-космической </a:t>
            </a:r>
            <a:r>
              <a:rPr lang="ru-RU" sz="1600" dirty="0" smtClean="0"/>
              <a:t>промышленности</a:t>
            </a:r>
          </a:p>
          <a:p>
            <a:pPr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600" dirty="0"/>
              <a:t>Участие в определении потребностей в образовании и обучении, разработке образовательных стандартов профессионального образования, в обновлении и профессионально-общественной аккредитации профессиональных образовательных программ в ракетно-космической промышленности</a:t>
            </a:r>
            <a:endParaRPr lang="ru-RU" sz="16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7264695" y="187214"/>
            <a:ext cx="4708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Совет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по профессиональным квалификациям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в ракетно-космической промышленности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03472" cy="688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8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39175" y="6337300"/>
            <a:ext cx="2743200" cy="365125"/>
          </a:xfrm>
        </p:spPr>
        <p:txBody>
          <a:bodyPr/>
          <a:lstStyle/>
          <a:p>
            <a:fld id="{8118B954-1A97-4058-B670-A238466B58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91841" y="1300719"/>
            <a:ext cx="92583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В структуре СПК в ракетно-космической промышленности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создано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3 рабочие группы: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03472" y="2627393"/>
            <a:ext cx="10722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prstClr val="black"/>
                </a:solidFill>
              </a:rPr>
              <a:t>Рабочая группа </a:t>
            </a:r>
            <a:r>
              <a:rPr lang="ru-RU" sz="2000" dirty="0" smtClean="0">
                <a:solidFill>
                  <a:prstClr val="black"/>
                </a:solidFill>
              </a:rPr>
              <a:t>СПК по </a:t>
            </a:r>
            <a:r>
              <a:rPr lang="ru-RU" sz="2000" dirty="0">
                <a:solidFill>
                  <a:prstClr val="black"/>
                </a:solidFill>
              </a:rPr>
              <a:t>профессиональным </a:t>
            </a:r>
            <a:r>
              <a:rPr lang="ru-RU" sz="2000" dirty="0" smtClean="0">
                <a:solidFill>
                  <a:prstClr val="black"/>
                </a:solidFill>
              </a:rPr>
              <a:t>стандартам и вопросам оценки квалификации и качества подготовки кадров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03472" y="5113159"/>
            <a:ext cx="10722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/>
              <a:t>Рабочая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/>
              <a:t>группа </a:t>
            </a:r>
            <a:r>
              <a:rPr lang="ru-RU" sz="2000" dirty="0" smtClean="0"/>
              <a:t>СПК по </a:t>
            </a:r>
            <a:r>
              <a:rPr lang="ru-RU" sz="2000" dirty="0"/>
              <a:t>применению профессиональных стандартов в системе профессионального образования и </a:t>
            </a:r>
            <a:r>
              <a:rPr lang="ru-RU" sz="2000" dirty="0" smtClean="0"/>
              <a:t>обучения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264695" y="187214"/>
            <a:ext cx="4708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Совет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по профессиональным квалификациям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в ракетно-космической промышленности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03472" y="3743446"/>
            <a:ext cx="107227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prstClr val="black"/>
                </a:solidFill>
              </a:rPr>
              <a:t>Рабочая группа </a:t>
            </a:r>
            <a:r>
              <a:rPr lang="ru-RU" sz="2000" dirty="0" smtClean="0">
                <a:solidFill>
                  <a:prstClr val="black"/>
                </a:solidFill>
              </a:rPr>
              <a:t>СПК по </a:t>
            </a:r>
            <a:r>
              <a:rPr lang="ru-RU" sz="2000" dirty="0">
                <a:solidFill>
                  <a:prstClr val="black"/>
                </a:solidFill>
              </a:rPr>
              <a:t>р</a:t>
            </a:r>
            <a:r>
              <a:rPr lang="ru-RU" sz="2000" dirty="0" smtClean="0">
                <a:solidFill>
                  <a:prstClr val="black"/>
                </a:solidFill>
              </a:rPr>
              <a:t>азработке, актуализации </a:t>
            </a:r>
            <a:r>
              <a:rPr lang="ru-RU" sz="2000" dirty="0">
                <a:solidFill>
                  <a:prstClr val="black"/>
                </a:solidFill>
              </a:rPr>
              <a:t>и </a:t>
            </a:r>
            <a:r>
              <a:rPr lang="ru-RU" sz="2000" dirty="0" smtClean="0">
                <a:solidFill>
                  <a:prstClr val="black"/>
                </a:solidFill>
              </a:rPr>
              <a:t>организации </a:t>
            </a:r>
            <a:r>
              <a:rPr lang="ru-RU" sz="2000" dirty="0">
                <a:solidFill>
                  <a:prstClr val="black"/>
                </a:solidFill>
              </a:rPr>
              <a:t>применения отраслевой рамки квалификаций и квалификационных требований в ракетно-космической </a:t>
            </a:r>
            <a:r>
              <a:rPr lang="ru-RU" sz="2000" dirty="0" smtClean="0">
                <a:solidFill>
                  <a:prstClr val="black"/>
                </a:solidFill>
              </a:rPr>
              <a:t>промышленности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03472" cy="688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39175" y="6337300"/>
            <a:ext cx="2743200" cy="365125"/>
          </a:xfrm>
        </p:spPr>
        <p:txBody>
          <a:bodyPr/>
          <a:lstStyle/>
          <a:p>
            <a:fld id="{8118B954-1A97-4058-B670-A238466B58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3050" y="1274992"/>
            <a:ext cx="92487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Результаты работы по направлению 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«Разработка профессиональных стандартов»: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76375" y="2697436"/>
            <a:ext cx="1064894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>
                <a:solidFill>
                  <a:prstClr val="black"/>
                </a:solidFill>
              </a:rPr>
              <a:t>П</a:t>
            </a:r>
            <a:r>
              <a:rPr lang="ru-RU" sz="2000" dirty="0" smtClean="0">
                <a:solidFill>
                  <a:prstClr val="black"/>
                </a:solidFill>
              </a:rPr>
              <a:t>редприятиями РКП разработано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45</a:t>
            </a:r>
            <a:r>
              <a:rPr lang="ru-RU" sz="2000" dirty="0" smtClean="0">
                <a:solidFill>
                  <a:prstClr val="black"/>
                </a:solidFill>
              </a:rPr>
              <a:t> проектов профессиональных стандартов, из них: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prstClr val="black"/>
                </a:solidFill>
              </a:rPr>
              <a:t>У</a:t>
            </a:r>
            <a:r>
              <a:rPr lang="ru-RU" sz="2000" dirty="0" smtClean="0">
                <a:solidFill>
                  <a:prstClr val="black"/>
                </a:solidFill>
              </a:rPr>
              <a:t>тверждены </a:t>
            </a:r>
            <a:r>
              <a:rPr lang="ru-RU" sz="2000" dirty="0">
                <a:solidFill>
                  <a:prstClr val="black"/>
                </a:solidFill>
              </a:rPr>
              <a:t>приказом Минтруда РФ </a:t>
            </a:r>
            <a:r>
              <a:rPr lang="ru-RU" sz="2000" dirty="0" smtClean="0">
                <a:solidFill>
                  <a:prstClr val="black"/>
                </a:solidFill>
              </a:rPr>
              <a:t>–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21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prstClr val="black"/>
                </a:solidFill>
              </a:rPr>
              <a:t>Рассмотрены на НСПК и рекомендованы Минтруду для утверждения –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5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prstClr val="black"/>
                </a:solidFill>
              </a:rPr>
              <a:t>Прошли профессионально-общественную экспертизу и переданы в Минтруд -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19</a:t>
            </a:r>
          </a:p>
          <a:p>
            <a:pPr>
              <a:lnSpc>
                <a:spcPct val="150000"/>
              </a:lnSpc>
            </a:pP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64695" y="187214"/>
            <a:ext cx="4708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Совет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по профессиональным квалификациям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в ракетно-космической промышленности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03472" cy="688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03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39175" y="6337300"/>
            <a:ext cx="2743200" cy="365125"/>
          </a:xfrm>
        </p:spPr>
        <p:txBody>
          <a:bodyPr/>
          <a:lstStyle/>
          <a:p>
            <a:fld id="{8118B954-1A97-4058-B670-A238466B58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64695" y="187214"/>
            <a:ext cx="4708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Совет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по профессиональным квалификациям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в ракетно-космической промышленности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03472" cy="6882981"/>
          </a:xfrm>
          <a:prstGeom prst="rect">
            <a:avLst/>
          </a:prstGeom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02833477"/>
              </p:ext>
            </p:extLst>
          </p:nvPr>
        </p:nvGraphicFramePr>
        <p:xfrm>
          <a:off x="6082748" y="2205041"/>
          <a:ext cx="5364021" cy="3481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552990" y="855923"/>
            <a:ext cx="92487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Сложности при внутреннем применении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и варианты решений: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446022142"/>
              </p:ext>
            </p:extLst>
          </p:nvPr>
        </p:nvGraphicFramePr>
        <p:xfrm>
          <a:off x="1452270" y="3098811"/>
          <a:ext cx="3974495" cy="1694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12" name="Прямая со стрелкой 11"/>
          <p:cNvCxnSpPr/>
          <p:nvPr/>
        </p:nvCxnSpPr>
        <p:spPr>
          <a:xfrm>
            <a:off x="5426765" y="3945834"/>
            <a:ext cx="655983" cy="1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131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39175" y="6337300"/>
            <a:ext cx="2743200" cy="365125"/>
          </a:xfrm>
        </p:spPr>
        <p:txBody>
          <a:bodyPr/>
          <a:lstStyle/>
          <a:p>
            <a:fld id="{8118B954-1A97-4058-B670-A238466B58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64695" y="187214"/>
            <a:ext cx="4708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Совет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по профессиональным квалификациям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в ракетно-космической промышленности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03472" cy="6882981"/>
          </a:xfrm>
          <a:prstGeom prst="rect">
            <a:avLst/>
          </a:prstGeom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635439874"/>
              </p:ext>
            </p:extLst>
          </p:nvPr>
        </p:nvGraphicFramePr>
        <p:xfrm>
          <a:off x="7891670" y="2521651"/>
          <a:ext cx="3796747" cy="3163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552990" y="855923"/>
            <a:ext cx="92487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Сложности при внутреннем применении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и варианты решений: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121509814"/>
              </p:ext>
            </p:extLst>
          </p:nvPr>
        </p:nvGraphicFramePr>
        <p:xfrm>
          <a:off x="1452270" y="1975967"/>
          <a:ext cx="5256641" cy="1721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815454145"/>
              </p:ext>
            </p:extLst>
          </p:nvPr>
        </p:nvGraphicFramePr>
        <p:xfrm>
          <a:off x="1452270" y="4243041"/>
          <a:ext cx="5256641" cy="1694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cxnSp>
        <p:nvCxnSpPr>
          <p:cNvPr id="5" name="Прямая со стрелкой 4"/>
          <p:cNvCxnSpPr>
            <a:stCxn id="8" idx="3"/>
          </p:cNvCxnSpPr>
          <p:nvPr/>
        </p:nvCxnSpPr>
        <p:spPr>
          <a:xfrm>
            <a:off x="6708911" y="2836662"/>
            <a:ext cx="1182759" cy="860695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6708911" y="3697357"/>
            <a:ext cx="1182759" cy="1442649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46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39175" y="6337300"/>
            <a:ext cx="2743200" cy="365125"/>
          </a:xfrm>
        </p:spPr>
        <p:txBody>
          <a:bodyPr/>
          <a:lstStyle/>
          <a:p>
            <a:fld id="{8118B954-1A97-4058-B670-A238466B58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64695" y="187214"/>
            <a:ext cx="4708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Совет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по профессиональным квалификациям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в ракетно-космической промышленности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03472" cy="6882981"/>
          </a:xfrm>
          <a:prstGeom prst="rect">
            <a:avLst/>
          </a:prstGeom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497379746"/>
              </p:ext>
            </p:extLst>
          </p:nvPr>
        </p:nvGraphicFramePr>
        <p:xfrm>
          <a:off x="7166114" y="2364068"/>
          <a:ext cx="3916017" cy="3163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552990" y="855923"/>
            <a:ext cx="92487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Сложности при внутреннем применении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и варианты решений: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5983355" y="3945834"/>
            <a:ext cx="1182759" cy="1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98567734"/>
              </p:ext>
            </p:extLst>
          </p:nvPr>
        </p:nvGraphicFramePr>
        <p:xfrm>
          <a:off x="1452270" y="2737131"/>
          <a:ext cx="4531085" cy="2417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94534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39175" y="6337300"/>
            <a:ext cx="2743200" cy="365125"/>
          </a:xfrm>
        </p:spPr>
        <p:txBody>
          <a:bodyPr/>
          <a:lstStyle/>
          <a:p>
            <a:fld id="{8118B954-1A97-4058-B670-A238466B58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03472" y="883116"/>
            <a:ext cx="110123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Результаты работы по направлению 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«Участие в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разработке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образовательных стандартов профессионального образования, в обновлении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профессиональных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образовательных программ в ракетно-космической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промышленности»: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38275" y="2594545"/>
            <a:ext cx="101060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b="1" dirty="0" smtClean="0">
                <a:solidFill>
                  <a:prstClr val="black"/>
                </a:solidFill>
              </a:rPr>
              <a:t>Эксперты предприятий РКП </a:t>
            </a:r>
            <a:r>
              <a:rPr lang="ru-RU" sz="1600" b="1" dirty="0" smtClean="0">
                <a:solidFill>
                  <a:prstClr val="black"/>
                </a:solidFill>
              </a:rPr>
              <a:t>участвовали </a:t>
            </a:r>
            <a:r>
              <a:rPr lang="ru-RU" sz="1600" b="1" dirty="0" smtClean="0">
                <a:solidFill>
                  <a:prstClr val="black"/>
                </a:solidFill>
              </a:rPr>
              <a:t>в проекте по </a:t>
            </a:r>
            <a:r>
              <a:rPr lang="ru-RU" sz="1600" b="1" dirty="0">
                <a:solidFill>
                  <a:prstClr val="black"/>
                </a:solidFill>
              </a:rPr>
              <a:t>апробации профессиональных стандартов при разработке и оценке ФГОС и </a:t>
            </a:r>
            <a:r>
              <a:rPr lang="ru-RU" sz="1600" b="1" dirty="0" smtClean="0">
                <a:solidFill>
                  <a:prstClr val="black"/>
                </a:solidFill>
              </a:rPr>
              <a:t>программ: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prstClr val="black"/>
                </a:solidFill>
              </a:rPr>
              <a:t>25.001 Специалист по проектированию и конструированию космических аппаратов и систем (ФГОС 24.05.01 Проектирование, производство и эксплуатация ракет и ракетно-космических комплексов (специалист)) – АО «ИСС»;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prstClr val="black"/>
                </a:solidFill>
              </a:rPr>
              <a:t>25.017 Специалист по оказанию космических услуг на основе использования данных дистанционного зондирования Земли из космоса (ФГОС 12.01.00 Геодезия и дистанционное зондирование (квалификация (степень) "бакалавр")) – ОАО НПК «РЕКОД</a:t>
            </a:r>
            <a:r>
              <a:rPr lang="ru-RU" sz="1600" dirty="0" smtClean="0">
                <a:solidFill>
                  <a:prstClr val="black"/>
                </a:solidFill>
              </a:rPr>
              <a:t>»;</a:t>
            </a:r>
            <a:endParaRPr lang="ru-RU" sz="1600" dirty="0">
              <a:solidFill>
                <a:prstClr val="black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prstClr val="black"/>
                </a:solidFill>
              </a:rPr>
              <a:t>25.008 Специалист по испытаниям ракетных двигателей (ФГОС 24.03.05 Двигатели летательных аппаратов (бакалавр), ФГОС 160700 Двигатели летательных аппаратов (бакалавр) – ФКП «НИЦ РКП</a:t>
            </a:r>
            <a:r>
              <a:rPr lang="ru-RU" sz="1600" dirty="0" smtClean="0">
                <a:solidFill>
                  <a:prstClr val="black"/>
                </a:solidFill>
              </a:rPr>
              <a:t>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264695" y="187214"/>
            <a:ext cx="4708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Совет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по профессиональным квалификациям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в ракетно-космической промышленности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03472" cy="688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52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Шаблон презентации ОА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Шаблон презентации ОАК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 w="9525" cap="flat" cmpd="dbl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525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7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25400" cap="sq" cmpd="sng" algn="ctr">
          <a:solidFill>
            <a:srgbClr val="FF0000"/>
          </a:solidFill>
          <a:prstDash val="solid"/>
          <a:round/>
          <a:headEnd type="none" w="sm" len="sm"/>
          <a:tailEnd type="none" w="lg" len="lg"/>
        </a:ln>
        <a:effectLst/>
      </a:spPr>
      <a:bodyPr/>
      <a:lstStyle/>
    </a:lnDef>
    <a:txDef>
      <a:spPr>
        <a:noFill/>
        <a:ln>
          <a:noFill/>
        </a:ln>
      </a:spPr>
      <a:bodyPr wrap="square" rtlCol="0">
        <a:spAutoFit/>
      </a:bodyPr>
      <a:lstStyle>
        <a:defPPr algn="ctr">
          <a:defRPr dirty="0" smtClean="0"/>
        </a:defPPr>
      </a:lstStyle>
    </a:txDef>
  </a:objectDefaults>
  <a:extraClrSchemeLst>
    <a:extraClrScheme>
      <a:clrScheme name="Шаблон презентации ОАК 1">
        <a:dk1>
          <a:srgbClr val="000000"/>
        </a:dk1>
        <a:lt1>
          <a:srgbClr val="FFFFFF"/>
        </a:lt1>
        <a:dk2>
          <a:srgbClr val="000000"/>
        </a:dk2>
        <a:lt2>
          <a:srgbClr val="003F56"/>
        </a:lt2>
        <a:accent1>
          <a:srgbClr val="FFFFFF"/>
        </a:accent1>
        <a:accent2>
          <a:srgbClr val="B2D2DE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A1BEC9"/>
        </a:accent6>
        <a:hlink>
          <a:srgbClr val="256885"/>
        </a:hlink>
        <a:folHlink>
          <a:srgbClr val="6CAA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презентации ОАК 2">
        <a:dk1>
          <a:srgbClr val="000000"/>
        </a:dk1>
        <a:lt1>
          <a:srgbClr val="D6CBC2"/>
        </a:lt1>
        <a:dk2>
          <a:srgbClr val="000000"/>
        </a:dk2>
        <a:lt2>
          <a:srgbClr val="09BAFF"/>
        </a:lt2>
        <a:accent1>
          <a:srgbClr val="FFFFFF"/>
        </a:accent1>
        <a:accent2>
          <a:srgbClr val="003F56"/>
        </a:accent2>
        <a:accent3>
          <a:srgbClr val="E8E2DD"/>
        </a:accent3>
        <a:accent4>
          <a:srgbClr val="000000"/>
        </a:accent4>
        <a:accent5>
          <a:srgbClr val="FFFFFF"/>
        </a:accent5>
        <a:accent6>
          <a:srgbClr val="00384D"/>
        </a:accent6>
        <a:hlink>
          <a:srgbClr val="256885"/>
        </a:hlink>
        <a:folHlink>
          <a:srgbClr val="6CAA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презентации ОАК 3">
        <a:dk1>
          <a:srgbClr val="09BAFF"/>
        </a:dk1>
        <a:lt1>
          <a:srgbClr val="FFFFFF"/>
        </a:lt1>
        <a:dk2>
          <a:srgbClr val="003F56"/>
        </a:dk2>
        <a:lt2>
          <a:srgbClr val="FFFFFF"/>
        </a:lt2>
        <a:accent1>
          <a:srgbClr val="FFFFFF"/>
        </a:accent1>
        <a:accent2>
          <a:srgbClr val="B2D2DE"/>
        </a:accent2>
        <a:accent3>
          <a:srgbClr val="AAAFB4"/>
        </a:accent3>
        <a:accent4>
          <a:srgbClr val="DADADA"/>
        </a:accent4>
        <a:accent5>
          <a:srgbClr val="FFFFFF"/>
        </a:accent5>
        <a:accent6>
          <a:srgbClr val="A1BEC9"/>
        </a:accent6>
        <a:hlink>
          <a:srgbClr val="6CAAC0"/>
        </a:hlink>
        <a:folHlink>
          <a:srgbClr val="25688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презентации ОАК 4">
        <a:dk1>
          <a:srgbClr val="FF960C"/>
        </a:dk1>
        <a:lt1>
          <a:srgbClr val="FFFFFF"/>
        </a:lt1>
        <a:dk2>
          <a:srgbClr val="003F56"/>
        </a:dk2>
        <a:lt2>
          <a:srgbClr val="FFFFFF"/>
        </a:lt2>
        <a:accent1>
          <a:srgbClr val="FFFFFF"/>
        </a:accent1>
        <a:accent2>
          <a:srgbClr val="B2D2DE"/>
        </a:accent2>
        <a:accent3>
          <a:srgbClr val="AAAFB4"/>
        </a:accent3>
        <a:accent4>
          <a:srgbClr val="DADADA"/>
        </a:accent4>
        <a:accent5>
          <a:srgbClr val="FFFFFF"/>
        </a:accent5>
        <a:accent6>
          <a:srgbClr val="A1BEC9"/>
        </a:accent6>
        <a:hlink>
          <a:srgbClr val="6CAAC0"/>
        </a:hlink>
        <a:folHlink>
          <a:srgbClr val="2568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9544</TotalTime>
  <Words>1143</Words>
  <Application>Microsoft Office PowerPoint</Application>
  <PresentationFormat>Широкоэкранный</PresentationFormat>
  <Paragraphs>142</Paragraphs>
  <Slides>15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Calibri Light</vt:lpstr>
      <vt:lpstr>Elektra Light Pro</vt:lpstr>
      <vt:lpstr>Calibri</vt:lpstr>
      <vt:lpstr>Wingdings</vt:lpstr>
      <vt:lpstr>Arial</vt:lpstr>
      <vt:lpstr>Тема Office</vt:lpstr>
      <vt:lpstr>8_Шаблон презентации ОАК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Фомина Ольга Эдуардовна</cp:lastModifiedBy>
  <cp:revision>382</cp:revision>
  <cp:lastPrinted>2015-11-23T08:19:28Z</cp:lastPrinted>
  <dcterms:created xsi:type="dcterms:W3CDTF">2014-04-22T17:39:45Z</dcterms:created>
  <dcterms:modified xsi:type="dcterms:W3CDTF">2015-11-23T08:28:39Z</dcterms:modified>
</cp:coreProperties>
</file>