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35" r:id="rId3"/>
    <p:sldId id="333" r:id="rId4"/>
    <p:sldId id="331" r:id="rId5"/>
    <p:sldId id="324" r:id="rId6"/>
    <p:sldId id="343" r:id="rId7"/>
    <p:sldId id="336" r:id="rId8"/>
    <p:sldId id="337" r:id="rId9"/>
    <p:sldId id="345" r:id="rId10"/>
    <p:sldId id="340" r:id="rId11"/>
    <p:sldId id="346" r:id="rId12"/>
    <p:sldId id="339" r:id="rId13"/>
  </p:sldIdLst>
  <p:sldSz cx="12192000" cy="6858000"/>
  <p:notesSz cx="6797675" cy="9926638"/>
  <p:embeddedFontLs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Franklin Gothic Demi Cond" panose="020B0706030402020204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ranklin Gothic Medium Cond" panose="020B0606030402020204" pitchFamily="34" charset="0"/>
      <p:regular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C2"/>
    <a:srgbClr val="335BA3"/>
    <a:srgbClr val="EDF1F9"/>
    <a:srgbClr val="BCC7E7"/>
    <a:srgbClr val="F9B8AD"/>
    <a:srgbClr val="C3DDED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96975" autoAdjust="0"/>
  </p:normalViewPr>
  <p:slideViewPr>
    <p:cSldViewPr snapToGrid="0">
      <p:cViewPr varScale="1">
        <p:scale>
          <a:sx n="112" d="100"/>
          <a:sy n="112" d="100"/>
        </p:scale>
        <p:origin x="354" y="108"/>
      </p:cViewPr>
      <p:guideLst>
        <p:guide orient="horz" pos="2160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-297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7246-77B2-4344-9893-334D8154F247}" type="datetimeFigureOut">
              <a:rPr lang="ru-RU" smtClean="0"/>
              <a:t>19.11.2015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276E6-B0E2-4618-967A-2B95B37EF3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763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7DFC8-2296-42BE-AF57-01D9CC086316}" type="datetimeFigureOut">
              <a:rPr lang="ru-RU" smtClean="0"/>
              <a:t>19.11.2015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1C500-324F-43DB-BEBD-CF58581661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14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C500-324F-43DB-BEBD-CF585816617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00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1C8F-23B8-40E9-88A6-AF207BE98666}" type="datetime1">
              <a:rPr lang="ru-RU" smtClean="0"/>
              <a:t>19.11.2015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01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EB40-A1B6-48EB-B043-11C57B3AEE82}" type="datetime1">
              <a:rPr lang="ru-RU" smtClean="0"/>
              <a:t>19.11.2015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22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64B-B941-476E-8F5E-A7189C90F56B}" type="datetime1">
              <a:rPr lang="ru-RU" smtClean="0"/>
              <a:t>19.11.2015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847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ont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"/>
          <a:stretch>
            <a:fillRect/>
          </a:stretch>
        </p:blipFill>
        <p:spPr bwMode="auto">
          <a:xfrm>
            <a:off x="0" y="0"/>
            <a:ext cx="12192000" cy="687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05" y="297089"/>
            <a:ext cx="4623405" cy="82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39433" y="2682897"/>
            <a:ext cx="7689851" cy="1470025"/>
          </a:xfrm>
        </p:spPr>
        <p:txBody>
          <a:bodyPr/>
          <a:lstStyle>
            <a:lvl1pPr>
              <a:defRPr>
                <a:solidFill>
                  <a:srgbClr val="00237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39433" y="4438651"/>
            <a:ext cx="7689851" cy="261610"/>
          </a:xfrm>
        </p:spPr>
        <p:txBody>
          <a:bodyPr/>
          <a:lstStyle>
            <a:lvl1pPr algn="ctr">
              <a:defRPr>
                <a:solidFill>
                  <a:srgbClr val="606A74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8429" y="6007554"/>
            <a:ext cx="3138714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748" tIns="60875" rIns="121748" bIns="60875" numCol="1" anchor="t" anchorCtr="0" compatLnSpc="1">
            <a:prstTxWarp prst="textNoShape">
              <a:avLst/>
            </a:prstTxWarp>
          </a:bodyPr>
          <a:lstStyle>
            <a:lvl1pPr algn="r">
              <a:defRPr sz="1357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355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286" i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1" y="933450"/>
            <a:ext cx="11106149" cy="13603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06E1D26D-27C8-4641-BE7B-B216E573DBC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1006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22"/>
            <a:ext cx="10363200" cy="1362075"/>
          </a:xfrm>
        </p:spPr>
        <p:txBody>
          <a:bodyPr/>
          <a:lstStyle>
            <a:lvl1pPr algn="l">
              <a:defRPr sz="3786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4099124"/>
            <a:ext cx="10363200" cy="307777"/>
          </a:xfrm>
        </p:spPr>
        <p:txBody>
          <a:bodyPr anchor="b"/>
          <a:lstStyle>
            <a:lvl1pPr marL="0" indent="0">
              <a:buNone/>
              <a:defRPr sz="1929"/>
            </a:lvl1pPr>
            <a:lvl2pPr marL="434834" indent="0">
              <a:buNone/>
              <a:defRPr sz="1714"/>
            </a:lvl2pPr>
            <a:lvl3pPr marL="869670" indent="0">
              <a:buNone/>
              <a:defRPr sz="1500"/>
            </a:lvl3pPr>
            <a:lvl4pPr marL="1304504" indent="0">
              <a:buNone/>
              <a:defRPr sz="1357"/>
            </a:lvl4pPr>
            <a:lvl5pPr marL="1739338" indent="0">
              <a:buNone/>
              <a:defRPr sz="1357"/>
            </a:lvl5pPr>
            <a:lvl6pPr marL="2174175" indent="0">
              <a:buNone/>
              <a:defRPr sz="1357"/>
            </a:lvl6pPr>
            <a:lvl7pPr marL="2609010" indent="0">
              <a:buNone/>
              <a:defRPr sz="1357"/>
            </a:lvl7pPr>
            <a:lvl8pPr marL="3043841" indent="0">
              <a:buNone/>
              <a:defRPr sz="1357"/>
            </a:lvl8pPr>
            <a:lvl9pPr marL="3478678" indent="0">
              <a:buNone/>
              <a:defRPr sz="135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AF03DDDF-4845-420C-BEAB-7B66A078170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2325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2" y="933451"/>
            <a:ext cx="5450416" cy="1635613"/>
          </a:xfrm>
        </p:spPr>
        <p:txBody>
          <a:bodyPr/>
          <a:lstStyle>
            <a:lvl1pPr>
              <a:defRPr sz="2643"/>
            </a:lvl1pPr>
            <a:lvl2pPr>
              <a:defRPr sz="2286"/>
            </a:lvl2pPr>
            <a:lvl3pPr>
              <a:defRPr sz="1929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368" y="933451"/>
            <a:ext cx="5452533" cy="1635613"/>
          </a:xfrm>
        </p:spPr>
        <p:txBody>
          <a:bodyPr/>
          <a:lstStyle>
            <a:lvl1pPr>
              <a:defRPr sz="2643"/>
            </a:lvl1pPr>
            <a:lvl2pPr>
              <a:defRPr sz="2286"/>
            </a:lvl2pPr>
            <a:lvl3pPr>
              <a:defRPr sz="1929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ECD6F51D-3AA4-4692-94D8-F7E3A59B2D5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2653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823156"/>
            <a:ext cx="5386917" cy="35174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4834" indent="0">
              <a:buNone/>
              <a:defRPr sz="1929" b="1"/>
            </a:lvl2pPr>
            <a:lvl3pPr marL="869670" indent="0">
              <a:buNone/>
              <a:defRPr sz="1714" b="1"/>
            </a:lvl3pPr>
            <a:lvl4pPr marL="1304504" indent="0">
              <a:buNone/>
              <a:defRPr sz="1500" b="1"/>
            </a:lvl4pPr>
            <a:lvl5pPr marL="1739338" indent="0">
              <a:buNone/>
              <a:defRPr sz="1500" b="1"/>
            </a:lvl5pPr>
            <a:lvl6pPr marL="2174175" indent="0">
              <a:buNone/>
              <a:defRPr sz="1500" b="1"/>
            </a:lvl6pPr>
            <a:lvl7pPr marL="2609010" indent="0">
              <a:buNone/>
              <a:defRPr sz="1500" b="1"/>
            </a:lvl7pPr>
            <a:lvl8pPr marL="3043841" indent="0">
              <a:buNone/>
              <a:defRPr sz="1500" b="1"/>
            </a:lvl8pPr>
            <a:lvl9pPr marL="347867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7" cy="1420169"/>
          </a:xfrm>
        </p:spPr>
        <p:txBody>
          <a:bodyPr/>
          <a:lstStyle>
            <a:lvl1pPr>
              <a:defRPr sz="2286"/>
            </a:lvl1pPr>
            <a:lvl2pPr>
              <a:defRPr sz="1929"/>
            </a:lvl2pPr>
            <a:lvl3pPr>
              <a:defRPr sz="1714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823156"/>
            <a:ext cx="5389034" cy="35174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4834" indent="0">
              <a:buNone/>
              <a:defRPr sz="1929" b="1"/>
            </a:lvl2pPr>
            <a:lvl3pPr marL="869670" indent="0">
              <a:buNone/>
              <a:defRPr sz="1714" b="1"/>
            </a:lvl3pPr>
            <a:lvl4pPr marL="1304504" indent="0">
              <a:buNone/>
              <a:defRPr sz="1500" b="1"/>
            </a:lvl4pPr>
            <a:lvl5pPr marL="1739338" indent="0">
              <a:buNone/>
              <a:defRPr sz="1500" b="1"/>
            </a:lvl5pPr>
            <a:lvl6pPr marL="2174175" indent="0">
              <a:buNone/>
              <a:defRPr sz="1500" b="1"/>
            </a:lvl6pPr>
            <a:lvl7pPr marL="2609010" indent="0">
              <a:buNone/>
              <a:defRPr sz="1500" b="1"/>
            </a:lvl7pPr>
            <a:lvl8pPr marL="3043841" indent="0">
              <a:buNone/>
              <a:defRPr sz="1500" b="1"/>
            </a:lvl8pPr>
            <a:lvl9pPr marL="347867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4" cy="1420169"/>
          </a:xfrm>
        </p:spPr>
        <p:txBody>
          <a:bodyPr/>
          <a:lstStyle>
            <a:lvl1pPr>
              <a:defRPr sz="2286"/>
            </a:lvl1pPr>
            <a:lvl2pPr>
              <a:defRPr sz="1929"/>
            </a:lvl2pPr>
            <a:lvl3pPr>
              <a:defRPr sz="1714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A6FCA51E-1257-4974-AD16-912F8244425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70081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2B618C9C-8C81-46CA-BBDE-56BEC33520B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31989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76A4D60E-846D-466B-87DC-B1DC94F7126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24014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5" cy="1162050"/>
          </a:xfrm>
        </p:spPr>
        <p:txBody>
          <a:bodyPr anchor="b"/>
          <a:lstStyle>
            <a:lvl1pPr algn="l">
              <a:defRPr sz="192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1884032"/>
          </a:xfrm>
        </p:spPr>
        <p:txBody>
          <a:bodyPr/>
          <a:lstStyle>
            <a:lvl1pPr>
              <a:defRPr sz="3071"/>
            </a:lvl1pPr>
            <a:lvl2pPr>
              <a:defRPr sz="2643"/>
            </a:lvl2pPr>
            <a:lvl3pPr>
              <a:defRPr sz="2286"/>
            </a:lvl3pPr>
            <a:lvl4pPr>
              <a:defRPr sz="1929"/>
            </a:lvl4pPr>
            <a:lvl5pPr>
              <a:defRPr sz="1929"/>
            </a:lvl5pPr>
            <a:lvl6pPr>
              <a:defRPr sz="1929"/>
            </a:lvl6pPr>
            <a:lvl7pPr>
              <a:defRPr sz="1929"/>
            </a:lvl7pPr>
            <a:lvl8pPr>
              <a:defRPr sz="1929"/>
            </a:lvl8pPr>
            <a:lvl9pPr>
              <a:defRPr sz="192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5" cy="215444"/>
          </a:xfrm>
        </p:spPr>
        <p:txBody>
          <a:bodyPr/>
          <a:lstStyle>
            <a:lvl1pPr marL="0" indent="0">
              <a:buNone/>
              <a:defRPr sz="1357"/>
            </a:lvl1pPr>
            <a:lvl2pPr marL="434834" indent="0">
              <a:buNone/>
              <a:defRPr sz="1143"/>
            </a:lvl2pPr>
            <a:lvl3pPr marL="869670" indent="0">
              <a:buNone/>
              <a:defRPr sz="929"/>
            </a:lvl3pPr>
            <a:lvl4pPr marL="1304504" indent="0">
              <a:buNone/>
              <a:defRPr sz="857"/>
            </a:lvl4pPr>
            <a:lvl5pPr marL="1739338" indent="0">
              <a:buNone/>
              <a:defRPr sz="857"/>
            </a:lvl5pPr>
            <a:lvl6pPr marL="2174175" indent="0">
              <a:buNone/>
              <a:defRPr sz="857"/>
            </a:lvl6pPr>
            <a:lvl7pPr marL="2609010" indent="0">
              <a:buNone/>
              <a:defRPr sz="857"/>
            </a:lvl7pPr>
            <a:lvl8pPr marL="3043841" indent="0">
              <a:buNone/>
              <a:defRPr sz="857"/>
            </a:lvl8pPr>
            <a:lvl9pPr marL="3478678" indent="0">
              <a:buNone/>
              <a:defRPr sz="85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749C651-29CB-4B71-86C9-63921F43A42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655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0021-DAA5-4977-8D3A-EE5A6ED519A7}" type="datetime1">
              <a:rPr lang="ru-RU" smtClean="0"/>
              <a:t>19.11.2015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532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2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9"/>
            <a:ext cx="7315200" cy="472657"/>
          </a:xfrm>
        </p:spPr>
        <p:txBody>
          <a:bodyPr/>
          <a:lstStyle>
            <a:lvl1pPr marL="0" indent="0">
              <a:buNone/>
              <a:defRPr sz="3071"/>
            </a:lvl1pPr>
            <a:lvl2pPr marL="434834" indent="0">
              <a:buNone/>
              <a:defRPr sz="2643"/>
            </a:lvl2pPr>
            <a:lvl3pPr marL="869670" indent="0">
              <a:buNone/>
              <a:defRPr sz="2286"/>
            </a:lvl3pPr>
            <a:lvl4pPr marL="1304504" indent="0">
              <a:buNone/>
              <a:defRPr sz="1929"/>
            </a:lvl4pPr>
            <a:lvl5pPr marL="1739338" indent="0">
              <a:buNone/>
              <a:defRPr sz="1929"/>
            </a:lvl5pPr>
            <a:lvl6pPr marL="2174175" indent="0">
              <a:buNone/>
              <a:defRPr sz="1929"/>
            </a:lvl6pPr>
            <a:lvl7pPr marL="2609010" indent="0">
              <a:buNone/>
              <a:defRPr sz="1929"/>
            </a:lvl7pPr>
            <a:lvl8pPr marL="3043841" indent="0">
              <a:buNone/>
              <a:defRPr sz="1929"/>
            </a:lvl8pPr>
            <a:lvl9pPr marL="3478678" indent="0">
              <a:buNone/>
              <a:defRPr sz="1929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215444"/>
          </a:xfrm>
        </p:spPr>
        <p:txBody>
          <a:bodyPr/>
          <a:lstStyle>
            <a:lvl1pPr marL="0" indent="0">
              <a:buNone/>
              <a:defRPr sz="1357"/>
            </a:lvl1pPr>
            <a:lvl2pPr marL="434834" indent="0">
              <a:buNone/>
              <a:defRPr sz="1143"/>
            </a:lvl2pPr>
            <a:lvl3pPr marL="869670" indent="0">
              <a:buNone/>
              <a:defRPr sz="929"/>
            </a:lvl3pPr>
            <a:lvl4pPr marL="1304504" indent="0">
              <a:buNone/>
              <a:defRPr sz="857"/>
            </a:lvl4pPr>
            <a:lvl5pPr marL="1739338" indent="0">
              <a:buNone/>
              <a:defRPr sz="857"/>
            </a:lvl5pPr>
            <a:lvl6pPr marL="2174175" indent="0">
              <a:buNone/>
              <a:defRPr sz="857"/>
            </a:lvl6pPr>
            <a:lvl7pPr marL="2609010" indent="0">
              <a:buNone/>
              <a:defRPr sz="857"/>
            </a:lvl7pPr>
            <a:lvl8pPr marL="3043841" indent="0">
              <a:buNone/>
              <a:defRPr sz="857"/>
            </a:lvl8pPr>
            <a:lvl9pPr marL="3478678" indent="0">
              <a:buNone/>
              <a:defRPr sz="85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0E1C38A2-0D9E-47AB-9A3E-7607AB93B0C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83192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730" y="933471"/>
            <a:ext cx="2073196" cy="2616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49F0AA1-5856-47BA-93A3-2E25373D995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58364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2533" y="47625"/>
            <a:ext cx="2906185" cy="3473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44615" y="47625"/>
            <a:ext cx="1314719" cy="3473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0C4A7138-72DF-4E0C-8A9F-7570D88C097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79130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267" y="47643"/>
            <a:ext cx="9061451" cy="5492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752" y="933450"/>
            <a:ext cx="5450416" cy="13603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368" y="933450"/>
            <a:ext cx="5452533" cy="13603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80D52973-11F9-4DA5-839B-6436F7E03DF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3921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267" y="47643"/>
            <a:ext cx="9061451" cy="5492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1" y="933450"/>
            <a:ext cx="11106149" cy="261610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86A76DA7-6FB4-4858-980A-7DB50ECC799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29279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8262" y="188914"/>
            <a:ext cx="11926277" cy="13603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1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50DD-C1EF-4AB7-8B9D-73A829108D84}" type="datetime1">
              <a:rPr lang="ru-RU" smtClean="0"/>
              <a:t>19.11.2015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5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B664-8041-4102-B7E0-4FE5209F52FB}" type="datetime1">
              <a:rPr lang="ru-RU" smtClean="0"/>
              <a:t>19.11.2015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55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1A25-0188-433E-995C-CED895B04C63}" type="datetime1">
              <a:rPr lang="ru-RU" smtClean="0"/>
              <a:t>19.11.2015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56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51E8-7401-4576-B291-980E60D63001}" type="datetime1">
              <a:rPr lang="ru-RU" smtClean="0"/>
              <a:t>19.11.2015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79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DBEC-79D6-49AB-8054-1C41DD051D4B}" type="datetime1">
              <a:rPr lang="ru-RU" smtClean="0"/>
              <a:t>19.11.2015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96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493B-AA9B-4F0E-BA1F-0B1285E10A13}" type="datetime1">
              <a:rPr lang="ru-RU" smtClean="0"/>
              <a:t>19.11.2015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10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B797-F3DB-4AC0-8E3E-5F987D433A3A}" type="datetime1">
              <a:rPr lang="ru-RU" smtClean="0"/>
              <a:t>19.11.2015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82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25B23-7076-452A-B5AE-13A5302D6101}" type="datetime1">
              <a:rPr lang="ru-RU" smtClean="0"/>
              <a:t>19.11.2015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28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06965" y="47625"/>
            <a:ext cx="9062357" cy="54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add title</a:t>
            </a:r>
            <a:endParaRPr lang="en-US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1" y="933224"/>
            <a:ext cx="11106452" cy="261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Click to change format</a:t>
            </a:r>
            <a:endParaRPr lang="en-US" altLang="ru-RU" smtClean="0"/>
          </a:p>
          <a:p>
            <a:pPr lvl="1"/>
            <a:r>
              <a:rPr lang="en-US" altLang="ru-RU" smtClean="0"/>
              <a:t>Level 1</a:t>
            </a:r>
          </a:p>
          <a:p>
            <a:pPr lvl="2"/>
            <a:r>
              <a:rPr lang="en-US" altLang="ru-RU" smtClean="0"/>
              <a:t>Level 2</a:t>
            </a:r>
          </a:p>
          <a:p>
            <a:pPr lvl="3"/>
            <a:r>
              <a:rPr lang="en-US" altLang="ru-RU" smtClean="0"/>
              <a:t>Level 3</a:t>
            </a:r>
          </a:p>
          <a:p>
            <a:pPr lvl="3"/>
            <a:r>
              <a:rPr lang="en-US" altLang="ru-RU" smtClean="0"/>
              <a:t>Level 3</a:t>
            </a:r>
          </a:p>
          <a:p>
            <a:pPr lvl="3"/>
            <a:r>
              <a:rPr lang="en-US" altLang="ru-RU" smtClean="0"/>
              <a:t>Level 3</a:t>
            </a:r>
          </a:p>
          <a:p>
            <a:pPr lvl="1"/>
            <a:r>
              <a:rPr lang="en-US" altLang="ru-RU" smtClean="0"/>
              <a:t>Level 1</a:t>
            </a:r>
          </a:p>
          <a:p>
            <a:pPr lvl="2"/>
            <a:r>
              <a:rPr lang="en-US" altLang="ru-RU" smtClean="0"/>
              <a:t>Level 2</a:t>
            </a:r>
          </a:p>
          <a:p>
            <a:pPr lvl="2"/>
            <a:r>
              <a:rPr lang="en-US" altLang="ru-RU" smtClean="0"/>
              <a:t>Level 2</a:t>
            </a:r>
          </a:p>
          <a:p>
            <a:pPr lvl="1"/>
            <a:r>
              <a:rPr lang="en-US" altLang="ru-RU" smtClean="0"/>
              <a:t>Level 1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1420929" y="6676572"/>
            <a:ext cx="0" cy="124732"/>
          </a:xfrm>
          <a:prstGeom prst="line">
            <a:avLst/>
          </a:prstGeom>
          <a:noFill/>
          <a:ln w="19050">
            <a:solidFill>
              <a:srgbClr val="DC24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86" dirty="0" smtClean="0">
              <a:solidFill>
                <a:prstClr val="black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50953" y="6640286"/>
            <a:ext cx="177934" cy="17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143">
                <a:solidFill>
                  <a:srgbClr val="606A7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C2AFDD-E6A5-4111-A7A1-2C1A5183B95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dirty="0" smtClean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638402"/>
            <a:ext cx="12192000" cy="36286"/>
          </a:xfrm>
          <a:prstGeom prst="rect">
            <a:avLst/>
          </a:prstGeom>
          <a:solidFill>
            <a:srgbClr val="606A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714" dirty="0" smtClean="0">
              <a:solidFill>
                <a:srgbClr val="000000"/>
              </a:solidFill>
            </a:endParaRPr>
          </a:p>
        </p:txBody>
      </p:sp>
      <p:pic>
        <p:nvPicPr>
          <p:cNvPr id="11271" name="Picture 7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3" y="122464"/>
            <a:ext cx="2344964" cy="41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41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2pPr>
      <a:lvl3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3pPr>
      <a:lvl4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4pPr>
      <a:lvl5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5pPr>
      <a:lvl6pPr marL="434834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6pPr>
      <a:lvl7pPr marL="869670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7pPr>
      <a:lvl8pPr marL="1304504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8pPr>
      <a:lvl9pPr marL="1739338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9pPr>
    </p:titleStyle>
    <p:bodyStyle>
      <a:lvl1pPr marL="325444" indent="-325444" algn="l" defTabSz="904893" rtl="0" eaLnBrk="0" fontAlgn="base" hangingPunct="0">
        <a:spcBef>
          <a:spcPct val="0"/>
        </a:spcBef>
        <a:spcAft>
          <a:spcPct val="0"/>
        </a:spcAft>
        <a:buChar char="•"/>
        <a:defRPr sz="1643" b="1">
          <a:solidFill>
            <a:schemeClr val="tx1"/>
          </a:solidFill>
          <a:latin typeface="+mn-lt"/>
          <a:ea typeface="+mn-ea"/>
          <a:cs typeface="+mn-cs"/>
        </a:defRPr>
      </a:lvl1pPr>
      <a:lvl2pPr marL="278952" indent="-276684" algn="l" defTabSz="904893" rtl="0" eaLnBrk="0" fontAlgn="base" hangingPunct="0">
        <a:spcBef>
          <a:spcPct val="0"/>
        </a:spcBef>
        <a:spcAft>
          <a:spcPct val="0"/>
        </a:spcAft>
        <a:buChar char="•"/>
        <a:defRPr sz="1643">
          <a:solidFill>
            <a:schemeClr val="tx1"/>
          </a:solidFill>
          <a:latin typeface="+mn-lt"/>
        </a:defRPr>
      </a:lvl2pPr>
      <a:lvl3pPr marL="548832" indent="-268747" algn="l" defTabSz="904893" rtl="0" eaLnBrk="0" fontAlgn="base" hangingPunct="0">
        <a:spcBef>
          <a:spcPct val="0"/>
        </a:spcBef>
        <a:spcAft>
          <a:spcPct val="0"/>
        </a:spcAft>
        <a:buChar char="–"/>
        <a:defRPr sz="1643">
          <a:solidFill>
            <a:schemeClr val="tx1"/>
          </a:solidFill>
          <a:latin typeface="+mn-lt"/>
        </a:defRPr>
      </a:lvl3pPr>
      <a:lvl4pPr marL="827784" indent="-269880" algn="l" defTabSz="904893" rtl="0" eaLnBrk="0" fontAlgn="base" hangingPunct="0">
        <a:spcBef>
          <a:spcPct val="0"/>
        </a:spcBef>
        <a:spcAft>
          <a:spcPct val="0"/>
        </a:spcAft>
        <a:buChar char="-"/>
        <a:defRPr sz="1643">
          <a:solidFill>
            <a:schemeClr val="tx1"/>
          </a:solidFill>
          <a:latin typeface="+mn-lt"/>
        </a:defRPr>
      </a:lvl4pPr>
      <a:lvl5pPr marL="1956066" indent="-216585" algn="l" defTabSz="904893" rtl="0" eaLnBrk="0" fontAlgn="base" hangingPunct="0">
        <a:spcBef>
          <a:spcPct val="20000"/>
        </a:spcBef>
        <a:spcAft>
          <a:spcPct val="0"/>
        </a:spcAft>
        <a:buChar char="»"/>
        <a:defRPr sz="1643">
          <a:solidFill>
            <a:schemeClr val="tx1"/>
          </a:solidFill>
          <a:latin typeface="+mn-lt"/>
        </a:defRPr>
      </a:lvl5pPr>
      <a:lvl6pPr marL="2391594" indent="-217419" algn="l" defTabSz="905904" rtl="0" eaLnBrk="1" fontAlgn="base" hangingPunct="1">
        <a:spcBef>
          <a:spcPct val="20000"/>
        </a:spcBef>
        <a:spcAft>
          <a:spcPct val="0"/>
        </a:spcAft>
        <a:buChar char="»"/>
        <a:defRPr sz="1643">
          <a:solidFill>
            <a:schemeClr val="tx1"/>
          </a:solidFill>
          <a:latin typeface="+mn-lt"/>
        </a:defRPr>
      </a:lvl6pPr>
      <a:lvl7pPr marL="2826427" indent="-217419" algn="l" defTabSz="905904" rtl="0" eaLnBrk="1" fontAlgn="base" hangingPunct="1">
        <a:spcBef>
          <a:spcPct val="20000"/>
        </a:spcBef>
        <a:spcAft>
          <a:spcPct val="0"/>
        </a:spcAft>
        <a:buChar char="»"/>
        <a:defRPr sz="1643">
          <a:solidFill>
            <a:schemeClr val="tx1"/>
          </a:solidFill>
          <a:latin typeface="+mn-lt"/>
        </a:defRPr>
      </a:lvl7pPr>
      <a:lvl8pPr marL="3261263" indent="-217419" algn="l" defTabSz="905904" rtl="0" eaLnBrk="1" fontAlgn="base" hangingPunct="1">
        <a:spcBef>
          <a:spcPct val="20000"/>
        </a:spcBef>
        <a:spcAft>
          <a:spcPct val="0"/>
        </a:spcAft>
        <a:buChar char="»"/>
        <a:defRPr sz="1643">
          <a:solidFill>
            <a:schemeClr val="tx1"/>
          </a:solidFill>
          <a:latin typeface="+mn-lt"/>
        </a:defRPr>
      </a:lvl8pPr>
      <a:lvl9pPr marL="3696095" indent="-217419" algn="l" defTabSz="905904" rtl="0" eaLnBrk="1" fontAlgn="base" hangingPunct="1">
        <a:spcBef>
          <a:spcPct val="20000"/>
        </a:spcBef>
        <a:spcAft>
          <a:spcPct val="0"/>
        </a:spcAft>
        <a:buChar char="»"/>
        <a:defRPr sz="1643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4834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69670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4504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39338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4175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09010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3841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78678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567" y="2130117"/>
            <a:ext cx="1104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Применение профессиональных стандартов в организации (в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управлении 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персоналом)</a:t>
            </a:r>
          </a:p>
          <a:p>
            <a:pPr algn="ctr"/>
            <a:endParaRPr lang="ru-RU" sz="36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77527"/>
            <a:ext cx="4645555" cy="8657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66470" y="264126"/>
            <a:ext cx="3587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СОВЕТ ПО ПРОФЕССИОНАЛЬНЫМ КВАЛИФИКАЦИЯМ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/>
            </a:r>
            <a:b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В 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ОБЛАСТИ УПРАВЛЕНИЯ ПЕРСОНАЛОМ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48366" y="4853884"/>
            <a:ext cx="71056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Докладчик – Заместитель генерального директора ОАО «ОРКК» по персоналу и социальной политике, 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Председатель Совета по профессиональным квалификациям в области управления персоналом 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А.А. Вучкович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3743" y="5688865"/>
            <a:ext cx="1676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Москва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20 ноября 2015г.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4"/>
            <a:ext cx="12193057" cy="685859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Franklin Gothic Demi Cond" panose="020B0706030402020204" pitchFamily="34" charset="0"/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7807" y="1563766"/>
            <a:ext cx="9596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Franklin Gothic Medium Cond" panose="020B0606030402020204" pitchFamily="34" charset="0"/>
                <a:cs typeface="Segoe UI"/>
              </a:rPr>
              <a:t>Предложения на </a:t>
            </a:r>
            <a:r>
              <a:rPr lang="ru-RU" sz="3200" b="1" dirty="0" smtClean="0">
                <a:solidFill>
                  <a:srgbClr val="FF0000"/>
                </a:solidFill>
                <a:latin typeface="Franklin Gothic Medium Cond" panose="020B0606030402020204" pitchFamily="34" charset="0"/>
                <a:cs typeface="Segoe UI"/>
              </a:rPr>
              <a:t>перспективу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 panose="020B0606030402020204" pitchFamily="34" charset="0"/>
              </a:rPr>
              <a:t>:</a:t>
            </a:r>
            <a:endParaRPr lang="ru-RU" sz="3200" dirty="0">
              <a:solidFill>
                <a:srgbClr val="FF0000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77527"/>
            <a:ext cx="4645555" cy="8657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66470" y="264126"/>
            <a:ext cx="3587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СОВЕТ ПО ПРОФЕССИОНАЛЬНЫМ КВАЛИФИКАЦИЯМ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/>
            </a:r>
            <a:b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В 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ОБЛАСТИ УПРАВЛЕНИЯ ПЕРСОНАЛОМ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5000" y="915502"/>
            <a:ext cx="354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</a:rPr>
              <a:t>Ключевые результаты:</a:t>
            </a:r>
          </a:p>
        </p:txBody>
      </p:sp>
      <p:sp>
        <p:nvSpPr>
          <p:cNvPr id="20" name="Объект 17"/>
          <p:cNvSpPr txBox="1">
            <a:spLocks/>
          </p:cNvSpPr>
          <p:nvPr/>
        </p:nvSpPr>
        <p:spPr>
          <a:xfrm>
            <a:off x="1051951" y="2081038"/>
            <a:ext cx="10031944" cy="4245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cs typeface="Segoe UI"/>
              </a:rPr>
              <a:t>Подготовить универсальных методистов по разработке и применению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cs typeface="Segoe UI"/>
              </a:rPr>
              <a:t>ПС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cs typeface="Segoe UI"/>
              </a:rPr>
              <a:t>СПК организовать консультации и обучение представителей кадровых служб предприятий по вопросам применения ПС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Franklin Gothic Medium Cond" panose="020B0606030402020204" pitchFamily="34" charset="0"/>
              <a:cs typeface="Segoe U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" sz="2400" dirty="0" smtClean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cs typeface="Segoe UI"/>
              </a:rPr>
              <a:t>Урегулировать </a:t>
            </a:r>
            <a:r>
              <a:rPr lang="ru" sz="2400" dirty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cs typeface="Segoe UI"/>
              </a:rPr>
              <a:t>разночтения </a:t>
            </a:r>
            <a:r>
              <a:rPr lang="ru" sz="2400" dirty="0" smtClean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cs typeface="Segoe UI"/>
              </a:rPr>
              <a:t>терминов, </a:t>
            </a:r>
            <a:r>
              <a:rPr lang="ru" sz="2400" dirty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cs typeface="Segoe UI"/>
              </a:rPr>
              <a:t>используемых в ПС, в нормативных и правовых актах РФ для правоприменительной практики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cs typeface="Segoe UI"/>
              </a:rPr>
              <a:t>Инициировать создание методических материалов и проведение обучения для сотрудников  государственных инспекций труда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cs typeface="Segoe UI"/>
              </a:rPr>
              <a:t>Ликвидировать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cs typeface="Segoe UI"/>
              </a:rPr>
              <a:t>разрывы рынка труда и рынка образования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cs typeface="Segoe UI"/>
              </a:rPr>
              <a:t>Сформировать единый электронный ресурс образовательных  квалификаций и профессиональных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cs typeface="Segoe UI"/>
              </a:rPr>
              <a:t>квалификаций</a:t>
            </a:r>
          </a:p>
        </p:txBody>
      </p:sp>
    </p:spTree>
    <p:extLst>
      <p:ext uri="{BB962C8B-B14F-4D97-AF65-F5344CB8AC3E}">
        <p14:creationId xmlns:p14="http://schemas.microsoft.com/office/powerpoint/2010/main" val="10870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Franklin Gothic Demi Cond" panose="020B0706030402020204" pitchFamily="34" charset="0"/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7" y="2961195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Благодарю за внимание! </a:t>
            </a:r>
            <a:endParaRPr lang="ru-RU" sz="48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77527"/>
            <a:ext cx="4645555" cy="8657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66470" y="264126"/>
            <a:ext cx="3587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СОВЕТ ПО ПРОФЕССИОНАЛЬНЫМ КВАЛИФИКАЦИЯМ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/>
            </a:r>
            <a:b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В 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ОБЛАСТИ УПРАВЛЕНИЯ ПЕРСОНАЛОМ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Freeform 1412"/>
          <p:cNvSpPr>
            <a:spLocks/>
          </p:cNvSpPr>
          <p:nvPr/>
        </p:nvSpPr>
        <p:spPr bwMode="auto">
          <a:xfrm>
            <a:off x="232014" y="4155279"/>
            <a:ext cx="1764042" cy="1152333"/>
          </a:xfrm>
          <a:custGeom>
            <a:avLst/>
            <a:gdLst>
              <a:gd name="T0" fmla="+- 0 720 720"/>
              <a:gd name="T1" fmla="*/ T0 w 2022"/>
              <a:gd name="T2" fmla="+- 0 4220 2519"/>
              <a:gd name="T3" fmla="*/ 4220 h 1701"/>
              <a:gd name="T4" fmla="+- 0 2742 720"/>
              <a:gd name="T5" fmla="*/ T4 w 2022"/>
              <a:gd name="T6" fmla="+- 0 4220 2519"/>
              <a:gd name="T7" fmla="*/ 4220 h 1701"/>
              <a:gd name="T8" fmla="+- 0 2742 720"/>
              <a:gd name="T9" fmla="*/ T8 w 2022"/>
              <a:gd name="T10" fmla="+- 0 2519 2519"/>
              <a:gd name="T11" fmla="*/ 2519 h 1701"/>
              <a:gd name="T12" fmla="+- 0 720 720"/>
              <a:gd name="T13" fmla="*/ T12 w 2022"/>
              <a:gd name="T14" fmla="+- 0 2519 2519"/>
              <a:gd name="T15" fmla="*/ 2519 h 1701"/>
              <a:gd name="T16" fmla="+- 0 720 720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ru-RU"/>
          </a:p>
        </p:txBody>
      </p:sp>
      <p:sp>
        <p:nvSpPr>
          <p:cNvPr id="102" name="Freeform 1410"/>
          <p:cNvSpPr>
            <a:spLocks/>
          </p:cNvSpPr>
          <p:nvPr/>
        </p:nvSpPr>
        <p:spPr bwMode="auto">
          <a:xfrm>
            <a:off x="2226111" y="4155279"/>
            <a:ext cx="1764042" cy="1152333"/>
          </a:xfrm>
          <a:custGeom>
            <a:avLst/>
            <a:gdLst>
              <a:gd name="T0" fmla="+- 0 2929 2929"/>
              <a:gd name="T1" fmla="*/ T0 w 2022"/>
              <a:gd name="T2" fmla="+- 0 4220 2519"/>
              <a:gd name="T3" fmla="*/ 4220 h 1701"/>
              <a:gd name="T4" fmla="+- 0 4951 2929"/>
              <a:gd name="T5" fmla="*/ T4 w 2022"/>
              <a:gd name="T6" fmla="+- 0 4220 2519"/>
              <a:gd name="T7" fmla="*/ 4220 h 1701"/>
              <a:gd name="T8" fmla="+- 0 4951 2929"/>
              <a:gd name="T9" fmla="*/ T8 w 2022"/>
              <a:gd name="T10" fmla="+- 0 2519 2519"/>
              <a:gd name="T11" fmla="*/ 2519 h 1701"/>
              <a:gd name="T12" fmla="+- 0 2929 2929"/>
              <a:gd name="T13" fmla="*/ T12 w 2022"/>
              <a:gd name="T14" fmla="+- 0 2519 2519"/>
              <a:gd name="T15" fmla="*/ 2519 h 1701"/>
              <a:gd name="T16" fmla="+- 0 2929 2929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4" name="Freeform 1406"/>
          <p:cNvSpPr>
            <a:spLocks/>
          </p:cNvSpPr>
          <p:nvPr/>
        </p:nvSpPr>
        <p:spPr bwMode="auto">
          <a:xfrm>
            <a:off x="4219329" y="4155279"/>
            <a:ext cx="1764042" cy="1152333"/>
          </a:xfrm>
          <a:custGeom>
            <a:avLst/>
            <a:gdLst>
              <a:gd name="T0" fmla="+- 0 5178 5178"/>
              <a:gd name="T1" fmla="*/ T0 w 2022"/>
              <a:gd name="T2" fmla="+- 0 4220 2519"/>
              <a:gd name="T3" fmla="*/ 4220 h 1701"/>
              <a:gd name="T4" fmla="+- 0 7200 5178"/>
              <a:gd name="T5" fmla="*/ T4 w 2022"/>
              <a:gd name="T6" fmla="+- 0 4220 2519"/>
              <a:gd name="T7" fmla="*/ 4220 h 1701"/>
              <a:gd name="T8" fmla="+- 0 7200 5178"/>
              <a:gd name="T9" fmla="*/ T8 w 2022"/>
              <a:gd name="T10" fmla="+- 0 2519 2519"/>
              <a:gd name="T11" fmla="*/ 2519 h 1701"/>
              <a:gd name="T12" fmla="+- 0 5178 5178"/>
              <a:gd name="T13" fmla="*/ T12 w 2022"/>
              <a:gd name="T14" fmla="+- 0 2519 2519"/>
              <a:gd name="T15" fmla="*/ 2519 h 1701"/>
              <a:gd name="T16" fmla="+- 0 5178 5178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7" name="Freeform 1400"/>
          <p:cNvSpPr>
            <a:spLocks/>
          </p:cNvSpPr>
          <p:nvPr/>
        </p:nvSpPr>
        <p:spPr bwMode="auto">
          <a:xfrm>
            <a:off x="6213426" y="4155279"/>
            <a:ext cx="1764042" cy="1152333"/>
          </a:xfrm>
          <a:custGeom>
            <a:avLst/>
            <a:gdLst>
              <a:gd name="T0" fmla="+- 0 7427 7427"/>
              <a:gd name="T1" fmla="*/ T0 w 2022"/>
              <a:gd name="T2" fmla="+- 0 4220 2519"/>
              <a:gd name="T3" fmla="*/ 4220 h 1701"/>
              <a:gd name="T4" fmla="+- 0 9449 7427"/>
              <a:gd name="T5" fmla="*/ T4 w 2022"/>
              <a:gd name="T6" fmla="+- 0 4220 2519"/>
              <a:gd name="T7" fmla="*/ 4220 h 1701"/>
              <a:gd name="T8" fmla="+- 0 9449 7427"/>
              <a:gd name="T9" fmla="*/ T8 w 2022"/>
              <a:gd name="T10" fmla="+- 0 2519 2519"/>
              <a:gd name="T11" fmla="*/ 2519 h 1701"/>
              <a:gd name="T12" fmla="+- 0 7427 7427"/>
              <a:gd name="T13" fmla="*/ T12 w 2022"/>
              <a:gd name="T14" fmla="+- 0 2519 2519"/>
              <a:gd name="T15" fmla="*/ 2519 h 1701"/>
              <a:gd name="T16" fmla="+- 0 7427 7427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16" name="Freeform 1398"/>
          <p:cNvSpPr>
            <a:spLocks/>
          </p:cNvSpPr>
          <p:nvPr/>
        </p:nvSpPr>
        <p:spPr bwMode="auto">
          <a:xfrm>
            <a:off x="8206644" y="4155279"/>
            <a:ext cx="1764042" cy="1152333"/>
          </a:xfrm>
          <a:custGeom>
            <a:avLst/>
            <a:gdLst>
              <a:gd name="T0" fmla="+- 0 9676 9676"/>
              <a:gd name="T1" fmla="*/ T0 w 2022"/>
              <a:gd name="T2" fmla="+- 0 4220 2519"/>
              <a:gd name="T3" fmla="*/ 4220 h 1701"/>
              <a:gd name="T4" fmla="+- 0 11697 9676"/>
              <a:gd name="T5" fmla="*/ T4 w 2022"/>
              <a:gd name="T6" fmla="+- 0 4220 2519"/>
              <a:gd name="T7" fmla="*/ 4220 h 1701"/>
              <a:gd name="T8" fmla="+- 0 11697 9676"/>
              <a:gd name="T9" fmla="*/ T8 w 2022"/>
              <a:gd name="T10" fmla="+- 0 2519 2519"/>
              <a:gd name="T11" fmla="*/ 2519 h 1701"/>
              <a:gd name="T12" fmla="+- 0 9676 9676"/>
              <a:gd name="T13" fmla="*/ T12 w 2022"/>
              <a:gd name="T14" fmla="+- 0 2519 2519"/>
              <a:gd name="T15" fmla="*/ 2519 h 1701"/>
              <a:gd name="T16" fmla="+- 0 9676 9676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1" y="1701"/>
                </a:lnTo>
                <a:lnTo>
                  <a:pt x="2021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19" name="Freeform 1394"/>
          <p:cNvSpPr>
            <a:spLocks/>
          </p:cNvSpPr>
          <p:nvPr/>
        </p:nvSpPr>
        <p:spPr bwMode="auto">
          <a:xfrm>
            <a:off x="10200741" y="4155279"/>
            <a:ext cx="1764042" cy="1152333"/>
          </a:xfrm>
          <a:custGeom>
            <a:avLst/>
            <a:gdLst>
              <a:gd name="T0" fmla="+- 0 11973 11973"/>
              <a:gd name="T1" fmla="*/ T0 w 2022"/>
              <a:gd name="T2" fmla="+- 0 4192 2492"/>
              <a:gd name="T3" fmla="*/ 4192 h 1701"/>
              <a:gd name="T4" fmla="+- 0 13995 11973"/>
              <a:gd name="T5" fmla="*/ T4 w 2022"/>
              <a:gd name="T6" fmla="+- 0 4192 2492"/>
              <a:gd name="T7" fmla="*/ 4192 h 1701"/>
              <a:gd name="T8" fmla="+- 0 13995 11973"/>
              <a:gd name="T9" fmla="*/ T8 w 2022"/>
              <a:gd name="T10" fmla="+- 0 2492 2492"/>
              <a:gd name="T11" fmla="*/ 2492 h 1701"/>
              <a:gd name="T12" fmla="+- 0 11973 11973"/>
              <a:gd name="T13" fmla="*/ T12 w 2022"/>
              <a:gd name="T14" fmla="+- 0 2492 2492"/>
              <a:gd name="T15" fmla="*/ 2492 h 1701"/>
              <a:gd name="T16" fmla="+- 0 11973 11973"/>
              <a:gd name="T17" fmla="*/ T16 w 2022"/>
              <a:gd name="T18" fmla="+- 0 4192 2492"/>
              <a:gd name="T19" fmla="*/ 4192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0"/>
                </a:moveTo>
                <a:lnTo>
                  <a:pt x="2022" y="1700"/>
                </a:lnTo>
                <a:lnTo>
                  <a:pt x="2022" y="0"/>
                </a:lnTo>
                <a:lnTo>
                  <a:pt x="0" y="0"/>
                </a:lnTo>
                <a:lnTo>
                  <a:pt x="0" y="1700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0" name="Freeform 1412"/>
          <p:cNvSpPr>
            <a:spLocks/>
          </p:cNvSpPr>
          <p:nvPr/>
        </p:nvSpPr>
        <p:spPr bwMode="auto">
          <a:xfrm>
            <a:off x="221643" y="2815580"/>
            <a:ext cx="1764042" cy="1152333"/>
          </a:xfrm>
          <a:custGeom>
            <a:avLst/>
            <a:gdLst>
              <a:gd name="T0" fmla="+- 0 720 720"/>
              <a:gd name="T1" fmla="*/ T0 w 2022"/>
              <a:gd name="T2" fmla="+- 0 4220 2519"/>
              <a:gd name="T3" fmla="*/ 4220 h 1701"/>
              <a:gd name="T4" fmla="+- 0 2742 720"/>
              <a:gd name="T5" fmla="*/ T4 w 2022"/>
              <a:gd name="T6" fmla="+- 0 4220 2519"/>
              <a:gd name="T7" fmla="*/ 4220 h 1701"/>
              <a:gd name="T8" fmla="+- 0 2742 720"/>
              <a:gd name="T9" fmla="*/ T8 w 2022"/>
              <a:gd name="T10" fmla="+- 0 2519 2519"/>
              <a:gd name="T11" fmla="*/ 2519 h 1701"/>
              <a:gd name="T12" fmla="+- 0 720 720"/>
              <a:gd name="T13" fmla="*/ T12 w 2022"/>
              <a:gd name="T14" fmla="+- 0 2519 2519"/>
              <a:gd name="T15" fmla="*/ 2519 h 1701"/>
              <a:gd name="T16" fmla="+- 0 720 720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ru-RU"/>
          </a:p>
        </p:txBody>
      </p:sp>
      <p:sp>
        <p:nvSpPr>
          <p:cNvPr id="93" name="Freeform 1410"/>
          <p:cNvSpPr>
            <a:spLocks/>
          </p:cNvSpPr>
          <p:nvPr/>
        </p:nvSpPr>
        <p:spPr bwMode="auto">
          <a:xfrm>
            <a:off x="2215740" y="2815580"/>
            <a:ext cx="1764042" cy="1152333"/>
          </a:xfrm>
          <a:custGeom>
            <a:avLst/>
            <a:gdLst>
              <a:gd name="T0" fmla="+- 0 2929 2929"/>
              <a:gd name="T1" fmla="*/ T0 w 2022"/>
              <a:gd name="T2" fmla="+- 0 4220 2519"/>
              <a:gd name="T3" fmla="*/ 4220 h 1701"/>
              <a:gd name="T4" fmla="+- 0 4951 2929"/>
              <a:gd name="T5" fmla="*/ T4 w 2022"/>
              <a:gd name="T6" fmla="+- 0 4220 2519"/>
              <a:gd name="T7" fmla="*/ 4220 h 1701"/>
              <a:gd name="T8" fmla="+- 0 4951 2929"/>
              <a:gd name="T9" fmla="*/ T8 w 2022"/>
              <a:gd name="T10" fmla="+- 0 2519 2519"/>
              <a:gd name="T11" fmla="*/ 2519 h 1701"/>
              <a:gd name="T12" fmla="+- 0 2929 2929"/>
              <a:gd name="T13" fmla="*/ T12 w 2022"/>
              <a:gd name="T14" fmla="+- 0 2519 2519"/>
              <a:gd name="T15" fmla="*/ 2519 h 1701"/>
              <a:gd name="T16" fmla="+- 0 2929 2929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4" name="Freeform 1406"/>
          <p:cNvSpPr>
            <a:spLocks/>
          </p:cNvSpPr>
          <p:nvPr/>
        </p:nvSpPr>
        <p:spPr bwMode="auto">
          <a:xfrm>
            <a:off x="4208958" y="2815580"/>
            <a:ext cx="1764042" cy="1152333"/>
          </a:xfrm>
          <a:custGeom>
            <a:avLst/>
            <a:gdLst>
              <a:gd name="T0" fmla="+- 0 5178 5178"/>
              <a:gd name="T1" fmla="*/ T0 w 2022"/>
              <a:gd name="T2" fmla="+- 0 4220 2519"/>
              <a:gd name="T3" fmla="*/ 4220 h 1701"/>
              <a:gd name="T4" fmla="+- 0 7200 5178"/>
              <a:gd name="T5" fmla="*/ T4 w 2022"/>
              <a:gd name="T6" fmla="+- 0 4220 2519"/>
              <a:gd name="T7" fmla="*/ 4220 h 1701"/>
              <a:gd name="T8" fmla="+- 0 7200 5178"/>
              <a:gd name="T9" fmla="*/ T8 w 2022"/>
              <a:gd name="T10" fmla="+- 0 2519 2519"/>
              <a:gd name="T11" fmla="*/ 2519 h 1701"/>
              <a:gd name="T12" fmla="+- 0 5178 5178"/>
              <a:gd name="T13" fmla="*/ T12 w 2022"/>
              <a:gd name="T14" fmla="+- 0 2519 2519"/>
              <a:gd name="T15" fmla="*/ 2519 h 1701"/>
              <a:gd name="T16" fmla="+- 0 5178 5178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5" name="Freeform 1400"/>
          <p:cNvSpPr>
            <a:spLocks/>
          </p:cNvSpPr>
          <p:nvPr/>
        </p:nvSpPr>
        <p:spPr bwMode="auto">
          <a:xfrm>
            <a:off x="6203055" y="2815580"/>
            <a:ext cx="1764042" cy="1152333"/>
          </a:xfrm>
          <a:custGeom>
            <a:avLst/>
            <a:gdLst>
              <a:gd name="T0" fmla="+- 0 7427 7427"/>
              <a:gd name="T1" fmla="*/ T0 w 2022"/>
              <a:gd name="T2" fmla="+- 0 4220 2519"/>
              <a:gd name="T3" fmla="*/ 4220 h 1701"/>
              <a:gd name="T4" fmla="+- 0 9449 7427"/>
              <a:gd name="T5" fmla="*/ T4 w 2022"/>
              <a:gd name="T6" fmla="+- 0 4220 2519"/>
              <a:gd name="T7" fmla="*/ 4220 h 1701"/>
              <a:gd name="T8" fmla="+- 0 9449 7427"/>
              <a:gd name="T9" fmla="*/ T8 w 2022"/>
              <a:gd name="T10" fmla="+- 0 2519 2519"/>
              <a:gd name="T11" fmla="*/ 2519 h 1701"/>
              <a:gd name="T12" fmla="+- 0 7427 7427"/>
              <a:gd name="T13" fmla="*/ T12 w 2022"/>
              <a:gd name="T14" fmla="+- 0 2519 2519"/>
              <a:gd name="T15" fmla="*/ 2519 h 1701"/>
              <a:gd name="T16" fmla="+- 0 7427 7427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6" name="Freeform 1398"/>
          <p:cNvSpPr>
            <a:spLocks/>
          </p:cNvSpPr>
          <p:nvPr/>
        </p:nvSpPr>
        <p:spPr bwMode="auto">
          <a:xfrm>
            <a:off x="8196273" y="2815580"/>
            <a:ext cx="1764042" cy="1152333"/>
          </a:xfrm>
          <a:custGeom>
            <a:avLst/>
            <a:gdLst>
              <a:gd name="T0" fmla="+- 0 9676 9676"/>
              <a:gd name="T1" fmla="*/ T0 w 2022"/>
              <a:gd name="T2" fmla="+- 0 4220 2519"/>
              <a:gd name="T3" fmla="*/ 4220 h 1701"/>
              <a:gd name="T4" fmla="+- 0 11697 9676"/>
              <a:gd name="T5" fmla="*/ T4 w 2022"/>
              <a:gd name="T6" fmla="+- 0 4220 2519"/>
              <a:gd name="T7" fmla="*/ 4220 h 1701"/>
              <a:gd name="T8" fmla="+- 0 11697 9676"/>
              <a:gd name="T9" fmla="*/ T8 w 2022"/>
              <a:gd name="T10" fmla="+- 0 2519 2519"/>
              <a:gd name="T11" fmla="*/ 2519 h 1701"/>
              <a:gd name="T12" fmla="+- 0 9676 9676"/>
              <a:gd name="T13" fmla="*/ T12 w 2022"/>
              <a:gd name="T14" fmla="+- 0 2519 2519"/>
              <a:gd name="T15" fmla="*/ 2519 h 1701"/>
              <a:gd name="T16" fmla="+- 0 9676 9676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1" y="1701"/>
                </a:lnTo>
                <a:lnTo>
                  <a:pt x="2021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8" name="Freeform 1394"/>
          <p:cNvSpPr>
            <a:spLocks/>
          </p:cNvSpPr>
          <p:nvPr/>
        </p:nvSpPr>
        <p:spPr bwMode="auto">
          <a:xfrm>
            <a:off x="10190370" y="2815580"/>
            <a:ext cx="1764042" cy="1152333"/>
          </a:xfrm>
          <a:custGeom>
            <a:avLst/>
            <a:gdLst>
              <a:gd name="T0" fmla="+- 0 11973 11973"/>
              <a:gd name="T1" fmla="*/ T0 w 2022"/>
              <a:gd name="T2" fmla="+- 0 4192 2492"/>
              <a:gd name="T3" fmla="*/ 4192 h 1701"/>
              <a:gd name="T4" fmla="+- 0 13995 11973"/>
              <a:gd name="T5" fmla="*/ T4 w 2022"/>
              <a:gd name="T6" fmla="+- 0 4192 2492"/>
              <a:gd name="T7" fmla="*/ 4192 h 1701"/>
              <a:gd name="T8" fmla="+- 0 13995 11973"/>
              <a:gd name="T9" fmla="*/ T8 w 2022"/>
              <a:gd name="T10" fmla="+- 0 2492 2492"/>
              <a:gd name="T11" fmla="*/ 2492 h 1701"/>
              <a:gd name="T12" fmla="+- 0 11973 11973"/>
              <a:gd name="T13" fmla="*/ T12 w 2022"/>
              <a:gd name="T14" fmla="+- 0 2492 2492"/>
              <a:gd name="T15" fmla="*/ 2492 h 1701"/>
              <a:gd name="T16" fmla="+- 0 11973 11973"/>
              <a:gd name="T17" fmla="*/ T16 w 2022"/>
              <a:gd name="T18" fmla="+- 0 4192 2492"/>
              <a:gd name="T19" fmla="*/ 4192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0"/>
                </a:moveTo>
                <a:lnTo>
                  <a:pt x="2022" y="1700"/>
                </a:lnTo>
                <a:lnTo>
                  <a:pt x="2022" y="0"/>
                </a:lnTo>
                <a:lnTo>
                  <a:pt x="0" y="0"/>
                </a:lnTo>
                <a:lnTo>
                  <a:pt x="0" y="1700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grpSp>
        <p:nvGrpSpPr>
          <p:cNvPr id="8" name="Group 1326"/>
          <p:cNvGrpSpPr>
            <a:grpSpLocks/>
          </p:cNvGrpSpPr>
          <p:nvPr/>
        </p:nvGrpSpPr>
        <p:grpSpPr bwMode="auto">
          <a:xfrm>
            <a:off x="229615" y="104573"/>
            <a:ext cx="11732769" cy="2509765"/>
            <a:chOff x="626" y="343"/>
            <a:chExt cx="13362" cy="3720"/>
          </a:xfrm>
        </p:grpSpPr>
        <p:sp>
          <p:nvSpPr>
            <p:cNvPr id="131" name="Freeform 1448"/>
            <p:cNvSpPr>
              <a:spLocks/>
            </p:cNvSpPr>
            <p:nvPr/>
          </p:nvSpPr>
          <p:spPr bwMode="auto">
            <a:xfrm>
              <a:off x="1159" y="953"/>
              <a:ext cx="16" cy="2"/>
            </a:xfrm>
            <a:custGeom>
              <a:avLst/>
              <a:gdLst>
                <a:gd name="T0" fmla="+- 0 1175 1159"/>
                <a:gd name="T1" fmla="*/ T0 w 16"/>
                <a:gd name="T2" fmla="+- 0 953 953"/>
                <a:gd name="T3" fmla="*/ 953 h 2"/>
                <a:gd name="T4" fmla="+- 0 1159 1159"/>
                <a:gd name="T5" fmla="*/ T4 w 16"/>
                <a:gd name="T6" fmla="+- 0 953 953"/>
                <a:gd name="T7" fmla="*/ 953 h 2"/>
                <a:gd name="T8" fmla="+- 0 1160 1159"/>
                <a:gd name="T9" fmla="*/ T8 w 16"/>
                <a:gd name="T10" fmla="+- 0 955 953"/>
                <a:gd name="T11" fmla="*/ 955 h 2"/>
                <a:gd name="T12" fmla="+- 0 1169 1159"/>
                <a:gd name="T13" fmla="*/ T12 w 16"/>
                <a:gd name="T14" fmla="+- 0 955 953"/>
                <a:gd name="T15" fmla="*/ 955 h 2"/>
                <a:gd name="T16" fmla="+- 0 1175 1159"/>
                <a:gd name="T17" fmla="*/ T16 w 16"/>
                <a:gd name="T18" fmla="+- 0 953 953"/>
                <a:gd name="T19" fmla="*/ 953 h 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6" h="2">
                  <a:moveTo>
                    <a:pt x="16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0" y="2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grpSp>
          <p:nvGrpSpPr>
            <p:cNvPr id="12" name="Group 1434"/>
            <p:cNvGrpSpPr>
              <a:grpSpLocks/>
            </p:cNvGrpSpPr>
            <p:nvPr/>
          </p:nvGrpSpPr>
          <p:grpSpPr bwMode="auto">
            <a:xfrm>
              <a:off x="1380" y="859"/>
              <a:ext cx="155" cy="56"/>
              <a:chOff x="1380" y="859"/>
              <a:chExt cx="155" cy="56"/>
            </a:xfrm>
          </p:grpSpPr>
          <p:sp>
            <p:nvSpPr>
              <p:cNvPr id="121" name="Freeform 1444"/>
              <p:cNvSpPr>
                <a:spLocks/>
              </p:cNvSpPr>
              <p:nvPr/>
            </p:nvSpPr>
            <p:spPr bwMode="auto">
              <a:xfrm>
                <a:off x="1531" y="905"/>
                <a:ext cx="4" cy="10"/>
              </a:xfrm>
              <a:custGeom>
                <a:avLst/>
                <a:gdLst>
                  <a:gd name="T0" fmla="+- 0 1535 1531"/>
                  <a:gd name="T1" fmla="*/ T0 w 4"/>
                  <a:gd name="T2" fmla="+- 0 905 905"/>
                  <a:gd name="T3" fmla="*/ 905 h 10"/>
                  <a:gd name="T4" fmla="+- 0 1533 1531"/>
                  <a:gd name="T5" fmla="*/ T4 w 4"/>
                  <a:gd name="T6" fmla="+- 0 911 905"/>
                  <a:gd name="T7" fmla="*/ 911 h 10"/>
                  <a:gd name="T8" fmla="+- 0 1531 1531"/>
                  <a:gd name="T9" fmla="*/ T8 w 4"/>
                  <a:gd name="T10" fmla="+- 0 915 905"/>
                  <a:gd name="T11" fmla="*/ 915 h 10"/>
                  <a:gd name="T12" fmla="+- 0 1533 1531"/>
                  <a:gd name="T13" fmla="*/ T12 w 4"/>
                  <a:gd name="T14" fmla="+- 0 915 905"/>
                  <a:gd name="T15" fmla="*/ 915 h 10"/>
                  <a:gd name="T16" fmla="+- 0 1535 1531"/>
                  <a:gd name="T17" fmla="*/ T16 w 4"/>
                  <a:gd name="T18" fmla="+- 0 905 905"/>
                  <a:gd name="T19" fmla="*/ 905 h 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2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122" name="Picture 144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" y="859"/>
                <a:ext cx="63" cy="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427"/>
            <p:cNvGrpSpPr>
              <a:grpSpLocks/>
            </p:cNvGrpSpPr>
            <p:nvPr/>
          </p:nvGrpSpPr>
          <p:grpSpPr bwMode="auto">
            <a:xfrm>
              <a:off x="1288" y="455"/>
              <a:ext cx="520" cy="164"/>
              <a:chOff x="1288" y="455"/>
              <a:chExt cx="520" cy="164"/>
            </a:xfrm>
          </p:grpSpPr>
          <p:sp>
            <p:nvSpPr>
              <p:cNvPr id="115" name="Freeform 1433"/>
              <p:cNvSpPr>
                <a:spLocks/>
              </p:cNvSpPr>
              <p:nvPr/>
            </p:nvSpPr>
            <p:spPr bwMode="auto">
              <a:xfrm>
                <a:off x="1292" y="617"/>
                <a:ext cx="4" cy="2"/>
              </a:xfrm>
              <a:custGeom>
                <a:avLst/>
                <a:gdLst>
                  <a:gd name="T0" fmla="+- 0 1296 1292"/>
                  <a:gd name="T1" fmla="*/ T0 w 4"/>
                  <a:gd name="T2" fmla="+- 0 617 617"/>
                  <a:gd name="T3" fmla="*/ 617 h 2"/>
                  <a:gd name="T4" fmla="+- 0 1292 1292"/>
                  <a:gd name="T5" fmla="*/ T4 w 4"/>
                  <a:gd name="T6" fmla="+- 0 617 617"/>
                  <a:gd name="T7" fmla="*/ 617 h 2"/>
                  <a:gd name="T8" fmla="+- 0 1294 1292"/>
                  <a:gd name="T9" fmla="*/ T8 w 4"/>
                  <a:gd name="T10" fmla="+- 0 619 617"/>
                  <a:gd name="T11" fmla="*/ 619 h 2"/>
                  <a:gd name="T12" fmla="+- 0 1296 1292"/>
                  <a:gd name="T13" fmla="*/ T12 w 4"/>
                  <a:gd name="T14" fmla="+- 0 619 617"/>
                  <a:gd name="T15" fmla="*/ 619 h 2"/>
                  <a:gd name="T16" fmla="+- 0 1296 1292"/>
                  <a:gd name="T17" fmla="*/ T16 w 4"/>
                  <a:gd name="T18" fmla="+- 0 617 617"/>
                  <a:gd name="T19" fmla="*/ 617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117" name="Picture 143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7" y="563"/>
                <a:ext cx="41" cy="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143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5" y="521"/>
                <a:ext cx="8" cy="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142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8" y="455"/>
                <a:ext cx="23" cy="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425"/>
            <p:cNvGrpSpPr>
              <a:grpSpLocks/>
            </p:cNvGrpSpPr>
            <p:nvPr/>
          </p:nvGrpSpPr>
          <p:grpSpPr bwMode="auto">
            <a:xfrm>
              <a:off x="1295" y="459"/>
              <a:ext cx="6" cy="6"/>
              <a:chOff x="1295" y="459"/>
              <a:chExt cx="6" cy="6"/>
            </a:xfrm>
          </p:grpSpPr>
          <p:sp>
            <p:nvSpPr>
              <p:cNvPr id="114" name="Freeform 1426"/>
              <p:cNvSpPr>
                <a:spLocks/>
              </p:cNvSpPr>
              <p:nvPr/>
            </p:nvSpPr>
            <p:spPr bwMode="auto">
              <a:xfrm>
                <a:off x="1295" y="459"/>
                <a:ext cx="6" cy="6"/>
              </a:xfrm>
              <a:custGeom>
                <a:avLst/>
                <a:gdLst>
                  <a:gd name="T0" fmla="+- 0 1301 1295"/>
                  <a:gd name="T1" fmla="*/ T0 w 6"/>
                  <a:gd name="T2" fmla="+- 0 459 459"/>
                  <a:gd name="T3" fmla="*/ 459 h 6"/>
                  <a:gd name="T4" fmla="+- 0 1295 1295"/>
                  <a:gd name="T5" fmla="*/ T4 w 6"/>
                  <a:gd name="T6" fmla="+- 0 459 459"/>
                  <a:gd name="T7" fmla="*/ 459 h 6"/>
                  <a:gd name="T8" fmla="+- 0 1296 1295"/>
                  <a:gd name="T9" fmla="*/ T8 w 6"/>
                  <a:gd name="T10" fmla="+- 0 461 459"/>
                  <a:gd name="T11" fmla="*/ 461 h 6"/>
                  <a:gd name="T12" fmla="+- 0 1297 1295"/>
                  <a:gd name="T13" fmla="*/ T12 w 6"/>
                  <a:gd name="T14" fmla="+- 0 461 459"/>
                  <a:gd name="T15" fmla="*/ 461 h 6"/>
                  <a:gd name="T16" fmla="+- 0 1298 1295"/>
                  <a:gd name="T17" fmla="*/ T16 w 6"/>
                  <a:gd name="T18" fmla="+- 0 463 459"/>
                  <a:gd name="T19" fmla="*/ 463 h 6"/>
                  <a:gd name="T20" fmla="+- 0 1298 1295"/>
                  <a:gd name="T21" fmla="*/ T20 w 6"/>
                  <a:gd name="T22" fmla="+- 0 465 459"/>
                  <a:gd name="T23" fmla="*/ 465 h 6"/>
                  <a:gd name="T24" fmla="+- 0 1301 1295"/>
                  <a:gd name="T25" fmla="*/ T24 w 6"/>
                  <a:gd name="T26" fmla="+- 0 459 459"/>
                  <a:gd name="T27" fmla="*/ 459 h 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6" name="Group 1422"/>
            <p:cNvGrpSpPr>
              <a:grpSpLocks/>
            </p:cNvGrpSpPr>
            <p:nvPr/>
          </p:nvGrpSpPr>
          <p:grpSpPr bwMode="auto">
            <a:xfrm>
              <a:off x="1305" y="443"/>
              <a:ext cx="12" cy="18"/>
              <a:chOff x="1305" y="443"/>
              <a:chExt cx="12" cy="18"/>
            </a:xfrm>
          </p:grpSpPr>
          <p:sp>
            <p:nvSpPr>
              <p:cNvPr id="112" name="Freeform 1424"/>
              <p:cNvSpPr>
                <a:spLocks/>
              </p:cNvSpPr>
              <p:nvPr/>
            </p:nvSpPr>
            <p:spPr bwMode="auto">
              <a:xfrm>
                <a:off x="1305" y="457"/>
                <a:ext cx="6" cy="4"/>
              </a:xfrm>
              <a:custGeom>
                <a:avLst/>
                <a:gdLst>
                  <a:gd name="T0" fmla="+- 0 1311 1305"/>
                  <a:gd name="T1" fmla="*/ T0 w 6"/>
                  <a:gd name="T2" fmla="+- 0 457 457"/>
                  <a:gd name="T3" fmla="*/ 457 h 4"/>
                  <a:gd name="T4" fmla="+- 0 1305 1305"/>
                  <a:gd name="T5" fmla="*/ T4 w 6"/>
                  <a:gd name="T6" fmla="+- 0 457 457"/>
                  <a:gd name="T7" fmla="*/ 457 h 4"/>
                  <a:gd name="T8" fmla="+- 0 1312 1305"/>
                  <a:gd name="T9" fmla="*/ T8 w 6"/>
                  <a:gd name="T10" fmla="+- 0 461 457"/>
                  <a:gd name="T11" fmla="*/ 461 h 4"/>
                  <a:gd name="T12" fmla="+- 0 1311 1305"/>
                  <a:gd name="T13" fmla="*/ T12 w 6"/>
                  <a:gd name="T14" fmla="+- 0 457 457"/>
                  <a:gd name="T15" fmla="*/ 457 h 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113" name="Picture 142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1" y="443"/>
                <a:ext cx="6" cy="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420"/>
            <p:cNvGrpSpPr>
              <a:grpSpLocks/>
            </p:cNvGrpSpPr>
            <p:nvPr/>
          </p:nvGrpSpPr>
          <p:grpSpPr bwMode="auto">
            <a:xfrm>
              <a:off x="1286" y="393"/>
              <a:ext cx="11" cy="2"/>
              <a:chOff x="1286" y="393"/>
              <a:chExt cx="11" cy="2"/>
            </a:xfrm>
          </p:grpSpPr>
          <p:sp>
            <p:nvSpPr>
              <p:cNvPr id="111" name="Freeform 1421"/>
              <p:cNvSpPr>
                <a:spLocks/>
              </p:cNvSpPr>
              <p:nvPr/>
            </p:nvSpPr>
            <p:spPr bwMode="auto">
              <a:xfrm>
                <a:off x="1286" y="393"/>
                <a:ext cx="11" cy="2"/>
              </a:xfrm>
              <a:custGeom>
                <a:avLst/>
                <a:gdLst>
                  <a:gd name="T0" fmla="+- 0 1294 1286"/>
                  <a:gd name="T1" fmla="*/ T0 w 11"/>
                  <a:gd name="T2" fmla="+- 0 393 393"/>
                  <a:gd name="T3" fmla="*/ 393 h 2"/>
                  <a:gd name="T4" fmla="+- 0 1286 1286"/>
                  <a:gd name="T5" fmla="*/ T4 w 11"/>
                  <a:gd name="T6" fmla="+- 0 393 393"/>
                  <a:gd name="T7" fmla="*/ 393 h 2"/>
                  <a:gd name="T8" fmla="+- 0 1289 1286"/>
                  <a:gd name="T9" fmla="*/ T8 w 11"/>
                  <a:gd name="T10" fmla="+- 0 395 393"/>
                  <a:gd name="T11" fmla="*/ 395 h 2"/>
                  <a:gd name="T12" fmla="+- 0 1297 1286"/>
                  <a:gd name="T13" fmla="*/ T12 w 11"/>
                  <a:gd name="T14" fmla="+- 0 395 393"/>
                  <a:gd name="T15" fmla="*/ 395 h 2"/>
                  <a:gd name="T16" fmla="+- 0 1294 1286"/>
                  <a:gd name="T17" fmla="*/ T16 w 11"/>
                  <a:gd name="T18" fmla="+- 0 393 393"/>
                  <a:gd name="T19" fmla="*/ 393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" h="2">
                    <a:moveTo>
                      <a:pt x="8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11" y="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8" name="Group 1417"/>
            <p:cNvGrpSpPr>
              <a:grpSpLocks/>
            </p:cNvGrpSpPr>
            <p:nvPr/>
          </p:nvGrpSpPr>
          <p:grpSpPr bwMode="auto">
            <a:xfrm>
              <a:off x="1103" y="343"/>
              <a:ext cx="126" cy="20"/>
              <a:chOff x="1103" y="343"/>
              <a:chExt cx="126" cy="20"/>
            </a:xfrm>
          </p:grpSpPr>
          <p:sp>
            <p:nvSpPr>
              <p:cNvPr id="109" name="Freeform 1419"/>
              <p:cNvSpPr>
                <a:spLocks/>
              </p:cNvSpPr>
              <p:nvPr/>
            </p:nvSpPr>
            <p:spPr bwMode="auto">
              <a:xfrm>
                <a:off x="1187" y="361"/>
                <a:ext cx="42" cy="2"/>
              </a:xfrm>
              <a:custGeom>
                <a:avLst/>
                <a:gdLst>
                  <a:gd name="T0" fmla="+- 0 1222 1187"/>
                  <a:gd name="T1" fmla="*/ T0 w 42"/>
                  <a:gd name="T2" fmla="+- 0 361 361"/>
                  <a:gd name="T3" fmla="*/ 361 h 2"/>
                  <a:gd name="T4" fmla="+- 0 1202 1187"/>
                  <a:gd name="T5" fmla="*/ T4 w 42"/>
                  <a:gd name="T6" fmla="+- 0 361 361"/>
                  <a:gd name="T7" fmla="*/ 361 h 2"/>
                  <a:gd name="T8" fmla="+- 0 1187 1187"/>
                  <a:gd name="T9" fmla="*/ T8 w 42"/>
                  <a:gd name="T10" fmla="+- 0 363 361"/>
                  <a:gd name="T11" fmla="*/ 363 h 2"/>
                  <a:gd name="T12" fmla="+- 0 1228 1187"/>
                  <a:gd name="T13" fmla="*/ T12 w 42"/>
                  <a:gd name="T14" fmla="+- 0 363 361"/>
                  <a:gd name="T15" fmla="*/ 363 h 2"/>
                  <a:gd name="T16" fmla="+- 0 1222 1187"/>
                  <a:gd name="T17" fmla="*/ T16 w 42"/>
                  <a:gd name="T18" fmla="+- 0 361 361"/>
                  <a:gd name="T19" fmla="*/ 361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2" h="2">
                    <a:moveTo>
                      <a:pt x="35" y="0"/>
                    </a:moveTo>
                    <a:lnTo>
                      <a:pt x="15" y="0"/>
                    </a:lnTo>
                    <a:lnTo>
                      <a:pt x="0" y="2"/>
                    </a:lnTo>
                    <a:lnTo>
                      <a:pt x="41" y="2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110" name="Picture 141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3" y="343"/>
                <a:ext cx="66" cy="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415"/>
            <p:cNvGrpSpPr>
              <a:grpSpLocks/>
            </p:cNvGrpSpPr>
            <p:nvPr/>
          </p:nvGrpSpPr>
          <p:grpSpPr bwMode="auto">
            <a:xfrm>
              <a:off x="1139" y="343"/>
              <a:ext cx="21" cy="2"/>
              <a:chOff x="1139" y="343"/>
              <a:chExt cx="21" cy="2"/>
            </a:xfrm>
          </p:grpSpPr>
          <p:sp>
            <p:nvSpPr>
              <p:cNvPr id="108" name="Freeform 1416"/>
              <p:cNvSpPr>
                <a:spLocks/>
              </p:cNvSpPr>
              <p:nvPr/>
            </p:nvSpPr>
            <p:spPr bwMode="auto">
              <a:xfrm>
                <a:off x="1139" y="343"/>
                <a:ext cx="21" cy="2"/>
              </a:xfrm>
              <a:custGeom>
                <a:avLst/>
                <a:gdLst>
                  <a:gd name="T0" fmla="+- 0 1149 1139"/>
                  <a:gd name="T1" fmla="*/ T0 w 21"/>
                  <a:gd name="T2" fmla="+- 0 343 343"/>
                  <a:gd name="T3" fmla="*/ 343 h 2"/>
                  <a:gd name="T4" fmla="+- 0 1139 1139"/>
                  <a:gd name="T5" fmla="*/ T4 w 21"/>
                  <a:gd name="T6" fmla="+- 0 345 343"/>
                  <a:gd name="T7" fmla="*/ 345 h 2"/>
                  <a:gd name="T8" fmla="+- 0 1159 1139"/>
                  <a:gd name="T9" fmla="*/ T8 w 21"/>
                  <a:gd name="T10" fmla="+- 0 345 343"/>
                  <a:gd name="T11" fmla="*/ 345 h 2"/>
                  <a:gd name="T12" fmla="+- 0 1149 1139"/>
                  <a:gd name="T13" fmla="*/ T12 w 21"/>
                  <a:gd name="T14" fmla="+- 0 343 343"/>
                  <a:gd name="T15" fmla="*/ 343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" h="2">
                    <a:moveTo>
                      <a:pt x="10" y="0"/>
                    </a:moveTo>
                    <a:lnTo>
                      <a:pt x="0" y="2"/>
                    </a:lnTo>
                    <a:lnTo>
                      <a:pt x="20" y="2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1" name="Group 1411"/>
            <p:cNvGrpSpPr>
              <a:grpSpLocks/>
            </p:cNvGrpSpPr>
            <p:nvPr/>
          </p:nvGrpSpPr>
          <p:grpSpPr bwMode="auto">
            <a:xfrm>
              <a:off x="626" y="2355"/>
              <a:ext cx="2009" cy="1708"/>
              <a:chOff x="626" y="2355"/>
              <a:chExt cx="2009" cy="1708"/>
            </a:xfrm>
          </p:grpSpPr>
          <p:sp>
            <p:nvSpPr>
              <p:cNvPr id="106" name="Freeform 1412"/>
              <p:cNvSpPr>
                <a:spLocks/>
              </p:cNvSpPr>
              <p:nvPr/>
            </p:nvSpPr>
            <p:spPr bwMode="auto">
              <a:xfrm>
                <a:off x="626" y="2355"/>
                <a:ext cx="2009" cy="1708"/>
              </a:xfrm>
              <a:custGeom>
                <a:avLst/>
                <a:gdLst>
                  <a:gd name="T0" fmla="+- 0 720 720"/>
                  <a:gd name="T1" fmla="*/ T0 w 2022"/>
                  <a:gd name="T2" fmla="+- 0 4220 2519"/>
                  <a:gd name="T3" fmla="*/ 4220 h 1701"/>
                  <a:gd name="T4" fmla="+- 0 2742 720"/>
                  <a:gd name="T5" fmla="*/ T4 w 2022"/>
                  <a:gd name="T6" fmla="+- 0 4220 2519"/>
                  <a:gd name="T7" fmla="*/ 4220 h 1701"/>
                  <a:gd name="T8" fmla="+- 0 2742 720"/>
                  <a:gd name="T9" fmla="*/ T8 w 2022"/>
                  <a:gd name="T10" fmla="+- 0 2519 2519"/>
                  <a:gd name="T11" fmla="*/ 2519 h 1701"/>
                  <a:gd name="T12" fmla="+- 0 720 720"/>
                  <a:gd name="T13" fmla="*/ T12 w 2022"/>
                  <a:gd name="T14" fmla="+- 0 2519 2519"/>
                  <a:gd name="T15" fmla="*/ 2519 h 1701"/>
                  <a:gd name="T16" fmla="+- 0 720 720"/>
                  <a:gd name="T17" fmla="*/ T16 w 2022"/>
                  <a:gd name="T18" fmla="+- 0 4220 2519"/>
                  <a:gd name="T19" fmla="*/ 4220 h 17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22" h="1701">
                    <a:moveTo>
                      <a:pt x="0" y="1701"/>
                    </a:moveTo>
                    <a:lnTo>
                      <a:pt x="2022" y="1701"/>
                    </a:lnTo>
                    <a:lnTo>
                      <a:pt x="2022" y="0"/>
                    </a:lnTo>
                    <a:lnTo>
                      <a:pt x="0" y="0"/>
                    </a:lnTo>
                    <a:lnTo>
                      <a:pt x="0" y="1701"/>
                    </a:lnTo>
                    <a:close/>
                  </a:path>
                </a:pathLst>
              </a:custGeom>
              <a:solidFill>
                <a:srgbClr val="FFFFFF"/>
              </a:solidFill>
              <a:ln w="254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2" name="Group 1409"/>
            <p:cNvGrpSpPr>
              <a:grpSpLocks/>
            </p:cNvGrpSpPr>
            <p:nvPr/>
          </p:nvGrpSpPr>
          <p:grpSpPr bwMode="auto">
            <a:xfrm>
              <a:off x="2897" y="2355"/>
              <a:ext cx="2009" cy="1708"/>
              <a:chOff x="2897" y="2355"/>
              <a:chExt cx="2009" cy="1708"/>
            </a:xfrm>
          </p:grpSpPr>
          <p:sp>
            <p:nvSpPr>
              <p:cNvPr id="105" name="Freeform 1410"/>
              <p:cNvSpPr>
                <a:spLocks/>
              </p:cNvSpPr>
              <p:nvPr/>
            </p:nvSpPr>
            <p:spPr bwMode="auto">
              <a:xfrm>
                <a:off x="2897" y="2355"/>
                <a:ext cx="2009" cy="1708"/>
              </a:xfrm>
              <a:custGeom>
                <a:avLst/>
                <a:gdLst>
                  <a:gd name="T0" fmla="+- 0 2929 2929"/>
                  <a:gd name="T1" fmla="*/ T0 w 2022"/>
                  <a:gd name="T2" fmla="+- 0 4220 2519"/>
                  <a:gd name="T3" fmla="*/ 4220 h 1701"/>
                  <a:gd name="T4" fmla="+- 0 4951 2929"/>
                  <a:gd name="T5" fmla="*/ T4 w 2022"/>
                  <a:gd name="T6" fmla="+- 0 4220 2519"/>
                  <a:gd name="T7" fmla="*/ 4220 h 1701"/>
                  <a:gd name="T8" fmla="+- 0 4951 2929"/>
                  <a:gd name="T9" fmla="*/ T8 w 2022"/>
                  <a:gd name="T10" fmla="+- 0 2519 2519"/>
                  <a:gd name="T11" fmla="*/ 2519 h 1701"/>
                  <a:gd name="T12" fmla="+- 0 2929 2929"/>
                  <a:gd name="T13" fmla="*/ T12 w 2022"/>
                  <a:gd name="T14" fmla="+- 0 2519 2519"/>
                  <a:gd name="T15" fmla="*/ 2519 h 1701"/>
                  <a:gd name="T16" fmla="+- 0 2929 2929"/>
                  <a:gd name="T17" fmla="*/ T16 w 2022"/>
                  <a:gd name="T18" fmla="+- 0 4220 2519"/>
                  <a:gd name="T19" fmla="*/ 4220 h 17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22" h="1701">
                    <a:moveTo>
                      <a:pt x="0" y="1701"/>
                    </a:moveTo>
                    <a:lnTo>
                      <a:pt x="2022" y="1701"/>
                    </a:lnTo>
                    <a:lnTo>
                      <a:pt x="2022" y="0"/>
                    </a:lnTo>
                    <a:lnTo>
                      <a:pt x="0" y="0"/>
                    </a:lnTo>
                    <a:lnTo>
                      <a:pt x="0" y="1701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4" name="Group 1405"/>
            <p:cNvGrpSpPr>
              <a:grpSpLocks/>
            </p:cNvGrpSpPr>
            <p:nvPr/>
          </p:nvGrpSpPr>
          <p:grpSpPr bwMode="auto">
            <a:xfrm>
              <a:off x="5167" y="2355"/>
              <a:ext cx="2009" cy="1708"/>
              <a:chOff x="5167" y="2355"/>
              <a:chExt cx="2009" cy="1708"/>
            </a:xfrm>
          </p:grpSpPr>
          <p:sp>
            <p:nvSpPr>
              <p:cNvPr id="103" name="Freeform 1406"/>
              <p:cNvSpPr>
                <a:spLocks/>
              </p:cNvSpPr>
              <p:nvPr/>
            </p:nvSpPr>
            <p:spPr bwMode="auto">
              <a:xfrm>
                <a:off x="5167" y="2355"/>
                <a:ext cx="2009" cy="1708"/>
              </a:xfrm>
              <a:custGeom>
                <a:avLst/>
                <a:gdLst>
                  <a:gd name="T0" fmla="+- 0 5178 5178"/>
                  <a:gd name="T1" fmla="*/ T0 w 2022"/>
                  <a:gd name="T2" fmla="+- 0 4220 2519"/>
                  <a:gd name="T3" fmla="*/ 4220 h 1701"/>
                  <a:gd name="T4" fmla="+- 0 7200 5178"/>
                  <a:gd name="T5" fmla="*/ T4 w 2022"/>
                  <a:gd name="T6" fmla="+- 0 4220 2519"/>
                  <a:gd name="T7" fmla="*/ 4220 h 1701"/>
                  <a:gd name="T8" fmla="+- 0 7200 5178"/>
                  <a:gd name="T9" fmla="*/ T8 w 2022"/>
                  <a:gd name="T10" fmla="+- 0 2519 2519"/>
                  <a:gd name="T11" fmla="*/ 2519 h 1701"/>
                  <a:gd name="T12" fmla="+- 0 5178 5178"/>
                  <a:gd name="T13" fmla="*/ T12 w 2022"/>
                  <a:gd name="T14" fmla="+- 0 2519 2519"/>
                  <a:gd name="T15" fmla="*/ 2519 h 1701"/>
                  <a:gd name="T16" fmla="+- 0 5178 5178"/>
                  <a:gd name="T17" fmla="*/ T16 w 2022"/>
                  <a:gd name="T18" fmla="+- 0 4220 2519"/>
                  <a:gd name="T19" fmla="*/ 4220 h 17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22" h="1701">
                    <a:moveTo>
                      <a:pt x="0" y="1701"/>
                    </a:moveTo>
                    <a:lnTo>
                      <a:pt x="2022" y="1701"/>
                    </a:lnTo>
                    <a:lnTo>
                      <a:pt x="2022" y="0"/>
                    </a:lnTo>
                    <a:lnTo>
                      <a:pt x="0" y="0"/>
                    </a:lnTo>
                    <a:lnTo>
                      <a:pt x="0" y="1701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7" name="Group 1399"/>
            <p:cNvGrpSpPr>
              <a:grpSpLocks/>
            </p:cNvGrpSpPr>
            <p:nvPr/>
          </p:nvGrpSpPr>
          <p:grpSpPr bwMode="auto">
            <a:xfrm>
              <a:off x="7438" y="2355"/>
              <a:ext cx="2009" cy="1708"/>
              <a:chOff x="7438" y="2355"/>
              <a:chExt cx="2009" cy="1708"/>
            </a:xfrm>
          </p:grpSpPr>
          <p:sp>
            <p:nvSpPr>
              <p:cNvPr id="100" name="Freeform 1400"/>
              <p:cNvSpPr>
                <a:spLocks/>
              </p:cNvSpPr>
              <p:nvPr/>
            </p:nvSpPr>
            <p:spPr bwMode="auto">
              <a:xfrm>
                <a:off x="7438" y="2355"/>
                <a:ext cx="2009" cy="1708"/>
              </a:xfrm>
              <a:custGeom>
                <a:avLst/>
                <a:gdLst>
                  <a:gd name="T0" fmla="+- 0 7427 7427"/>
                  <a:gd name="T1" fmla="*/ T0 w 2022"/>
                  <a:gd name="T2" fmla="+- 0 4220 2519"/>
                  <a:gd name="T3" fmla="*/ 4220 h 1701"/>
                  <a:gd name="T4" fmla="+- 0 9449 7427"/>
                  <a:gd name="T5" fmla="*/ T4 w 2022"/>
                  <a:gd name="T6" fmla="+- 0 4220 2519"/>
                  <a:gd name="T7" fmla="*/ 4220 h 1701"/>
                  <a:gd name="T8" fmla="+- 0 9449 7427"/>
                  <a:gd name="T9" fmla="*/ T8 w 2022"/>
                  <a:gd name="T10" fmla="+- 0 2519 2519"/>
                  <a:gd name="T11" fmla="*/ 2519 h 1701"/>
                  <a:gd name="T12" fmla="+- 0 7427 7427"/>
                  <a:gd name="T13" fmla="*/ T12 w 2022"/>
                  <a:gd name="T14" fmla="+- 0 2519 2519"/>
                  <a:gd name="T15" fmla="*/ 2519 h 1701"/>
                  <a:gd name="T16" fmla="+- 0 7427 7427"/>
                  <a:gd name="T17" fmla="*/ T16 w 2022"/>
                  <a:gd name="T18" fmla="+- 0 4220 2519"/>
                  <a:gd name="T19" fmla="*/ 4220 h 17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22" h="1701">
                    <a:moveTo>
                      <a:pt x="0" y="1701"/>
                    </a:moveTo>
                    <a:lnTo>
                      <a:pt x="2022" y="1701"/>
                    </a:lnTo>
                    <a:lnTo>
                      <a:pt x="2022" y="0"/>
                    </a:lnTo>
                    <a:lnTo>
                      <a:pt x="0" y="0"/>
                    </a:lnTo>
                    <a:lnTo>
                      <a:pt x="0" y="1701"/>
                    </a:lnTo>
                    <a:close/>
                  </a:path>
                </a:pathLst>
              </a:custGeom>
              <a:solidFill>
                <a:srgbClr val="FFFFFF"/>
              </a:solidFill>
              <a:ln w="254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8" name="Group 1397"/>
            <p:cNvGrpSpPr>
              <a:grpSpLocks/>
            </p:cNvGrpSpPr>
            <p:nvPr/>
          </p:nvGrpSpPr>
          <p:grpSpPr bwMode="auto">
            <a:xfrm>
              <a:off x="9708" y="2355"/>
              <a:ext cx="2009" cy="1708"/>
              <a:chOff x="9708" y="2355"/>
              <a:chExt cx="2009" cy="1708"/>
            </a:xfrm>
          </p:grpSpPr>
          <p:sp>
            <p:nvSpPr>
              <p:cNvPr id="99" name="Freeform 1398"/>
              <p:cNvSpPr>
                <a:spLocks/>
              </p:cNvSpPr>
              <p:nvPr/>
            </p:nvSpPr>
            <p:spPr bwMode="auto">
              <a:xfrm>
                <a:off x="9708" y="2355"/>
                <a:ext cx="2009" cy="1708"/>
              </a:xfrm>
              <a:custGeom>
                <a:avLst/>
                <a:gdLst>
                  <a:gd name="T0" fmla="+- 0 9676 9676"/>
                  <a:gd name="T1" fmla="*/ T0 w 2022"/>
                  <a:gd name="T2" fmla="+- 0 4220 2519"/>
                  <a:gd name="T3" fmla="*/ 4220 h 1701"/>
                  <a:gd name="T4" fmla="+- 0 11697 9676"/>
                  <a:gd name="T5" fmla="*/ T4 w 2022"/>
                  <a:gd name="T6" fmla="+- 0 4220 2519"/>
                  <a:gd name="T7" fmla="*/ 4220 h 1701"/>
                  <a:gd name="T8" fmla="+- 0 11697 9676"/>
                  <a:gd name="T9" fmla="*/ T8 w 2022"/>
                  <a:gd name="T10" fmla="+- 0 2519 2519"/>
                  <a:gd name="T11" fmla="*/ 2519 h 1701"/>
                  <a:gd name="T12" fmla="+- 0 9676 9676"/>
                  <a:gd name="T13" fmla="*/ T12 w 2022"/>
                  <a:gd name="T14" fmla="+- 0 2519 2519"/>
                  <a:gd name="T15" fmla="*/ 2519 h 1701"/>
                  <a:gd name="T16" fmla="+- 0 9676 9676"/>
                  <a:gd name="T17" fmla="*/ T16 w 2022"/>
                  <a:gd name="T18" fmla="+- 0 4220 2519"/>
                  <a:gd name="T19" fmla="*/ 4220 h 17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22" h="1701">
                    <a:moveTo>
                      <a:pt x="0" y="1701"/>
                    </a:moveTo>
                    <a:lnTo>
                      <a:pt x="2021" y="1701"/>
                    </a:lnTo>
                    <a:lnTo>
                      <a:pt x="2021" y="0"/>
                    </a:lnTo>
                    <a:lnTo>
                      <a:pt x="0" y="0"/>
                    </a:lnTo>
                    <a:lnTo>
                      <a:pt x="0" y="1701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30" name="Group 1393"/>
            <p:cNvGrpSpPr>
              <a:grpSpLocks/>
            </p:cNvGrpSpPr>
            <p:nvPr/>
          </p:nvGrpSpPr>
          <p:grpSpPr bwMode="auto">
            <a:xfrm>
              <a:off x="11979" y="2355"/>
              <a:ext cx="2009" cy="1708"/>
              <a:chOff x="11979" y="2355"/>
              <a:chExt cx="2009" cy="1708"/>
            </a:xfrm>
          </p:grpSpPr>
          <p:sp>
            <p:nvSpPr>
              <p:cNvPr id="97" name="Freeform 1394"/>
              <p:cNvSpPr>
                <a:spLocks/>
              </p:cNvSpPr>
              <p:nvPr/>
            </p:nvSpPr>
            <p:spPr bwMode="auto">
              <a:xfrm>
                <a:off x="11979" y="2355"/>
                <a:ext cx="2009" cy="1708"/>
              </a:xfrm>
              <a:custGeom>
                <a:avLst/>
                <a:gdLst>
                  <a:gd name="T0" fmla="+- 0 11973 11973"/>
                  <a:gd name="T1" fmla="*/ T0 w 2022"/>
                  <a:gd name="T2" fmla="+- 0 4192 2492"/>
                  <a:gd name="T3" fmla="*/ 4192 h 1701"/>
                  <a:gd name="T4" fmla="+- 0 13995 11973"/>
                  <a:gd name="T5" fmla="*/ T4 w 2022"/>
                  <a:gd name="T6" fmla="+- 0 4192 2492"/>
                  <a:gd name="T7" fmla="*/ 4192 h 1701"/>
                  <a:gd name="T8" fmla="+- 0 13995 11973"/>
                  <a:gd name="T9" fmla="*/ T8 w 2022"/>
                  <a:gd name="T10" fmla="+- 0 2492 2492"/>
                  <a:gd name="T11" fmla="*/ 2492 h 1701"/>
                  <a:gd name="T12" fmla="+- 0 11973 11973"/>
                  <a:gd name="T13" fmla="*/ T12 w 2022"/>
                  <a:gd name="T14" fmla="+- 0 2492 2492"/>
                  <a:gd name="T15" fmla="*/ 2492 h 1701"/>
                  <a:gd name="T16" fmla="+- 0 11973 11973"/>
                  <a:gd name="T17" fmla="*/ T16 w 2022"/>
                  <a:gd name="T18" fmla="+- 0 4192 2492"/>
                  <a:gd name="T19" fmla="*/ 4192 h 17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22" h="1701">
                    <a:moveTo>
                      <a:pt x="0" y="1700"/>
                    </a:moveTo>
                    <a:lnTo>
                      <a:pt x="2022" y="1700"/>
                    </a:lnTo>
                    <a:lnTo>
                      <a:pt x="2022" y="0"/>
                    </a:lnTo>
                    <a:lnTo>
                      <a:pt x="0" y="0"/>
                    </a:lnTo>
                    <a:lnTo>
                      <a:pt x="0" y="170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81" y="-2"/>
            <a:ext cx="7165329" cy="1462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643" y="1715005"/>
            <a:ext cx="176755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области сварки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223712" y="1701512"/>
            <a:ext cx="176404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нано- индустрии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216929" y="1576505"/>
            <a:ext cx="17838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75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жилищно-коммунальном хозяйстве</a:t>
            </a:r>
            <a:endParaRPr lang="ru-RU" sz="175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211026" y="1696789"/>
            <a:ext cx="178022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строительстве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204244" y="1680294"/>
            <a:ext cx="17640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индустрии гостеприимства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0198341" y="1541795"/>
            <a:ext cx="17587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75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области информационных технологий</a:t>
            </a:r>
            <a:endParaRPr lang="ru-RU" sz="175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67811" y="2953166"/>
            <a:ext cx="1721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железно-дорожного транспорта</a:t>
            </a:r>
            <a:endParaRPr lang="ru-RU" sz="175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216747" y="3047818"/>
            <a:ext cx="182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здравоохранении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0200740" y="4430509"/>
            <a:ext cx="176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электро-энергетики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0200741" y="3047817"/>
            <a:ext cx="180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машиностроении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206643" y="4292009"/>
            <a:ext cx="1764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финансового рынка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218423" y="4430509"/>
            <a:ext cx="176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сфере атомной  энергии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243117" y="4292009"/>
            <a:ext cx="1767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нефтегазовом комплексе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221643" y="4292009"/>
            <a:ext cx="1813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судостроении и морской технике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8166360" y="2953166"/>
            <a:ext cx="1817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3876C2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ракетно-космической промышленности</a:t>
            </a:r>
            <a:endParaRPr lang="ru-RU" dirty="0">
              <a:solidFill>
                <a:srgbClr val="3876C2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193728" y="4292009"/>
            <a:ext cx="1783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автомобиле-строении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6218673" y="2916590"/>
            <a:ext cx="1767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области управления персоналом</a:t>
            </a:r>
            <a:endParaRPr lang="ru-RU" dirty="0">
              <a:solidFill>
                <a:srgbClr val="FF0000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226112" y="2815580"/>
            <a:ext cx="1764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лифтовой отрасли и сфере вертолетного транспорта</a:t>
            </a:r>
          </a:p>
        </p:txBody>
      </p:sp>
      <p:sp>
        <p:nvSpPr>
          <p:cNvPr id="124" name="Freeform 1412"/>
          <p:cNvSpPr>
            <a:spLocks/>
          </p:cNvSpPr>
          <p:nvPr/>
        </p:nvSpPr>
        <p:spPr bwMode="auto">
          <a:xfrm>
            <a:off x="580181" y="5485850"/>
            <a:ext cx="2340000" cy="1080000"/>
          </a:xfrm>
          <a:custGeom>
            <a:avLst/>
            <a:gdLst>
              <a:gd name="T0" fmla="+- 0 720 720"/>
              <a:gd name="T1" fmla="*/ T0 w 2022"/>
              <a:gd name="T2" fmla="+- 0 4220 2519"/>
              <a:gd name="T3" fmla="*/ 4220 h 1701"/>
              <a:gd name="T4" fmla="+- 0 2742 720"/>
              <a:gd name="T5" fmla="*/ T4 w 2022"/>
              <a:gd name="T6" fmla="+- 0 4220 2519"/>
              <a:gd name="T7" fmla="*/ 4220 h 1701"/>
              <a:gd name="T8" fmla="+- 0 2742 720"/>
              <a:gd name="T9" fmla="*/ T8 w 2022"/>
              <a:gd name="T10" fmla="+- 0 2519 2519"/>
              <a:gd name="T11" fmla="*/ 2519 h 1701"/>
              <a:gd name="T12" fmla="+- 0 720 720"/>
              <a:gd name="T13" fmla="*/ T12 w 2022"/>
              <a:gd name="T14" fmla="+- 0 2519 2519"/>
              <a:gd name="T15" fmla="*/ 2519 h 1701"/>
              <a:gd name="T16" fmla="+- 0 720 720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ru-RU"/>
          </a:p>
        </p:txBody>
      </p:sp>
      <p:sp>
        <p:nvSpPr>
          <p:cNvPr id="125" name="Freeform 1410"/>
          <p:cNvSpPr>
            <a:spLocks/>
          </p:cNvSpPr>
          <p:nvPr/>
        </p:nvSpPr>
        <p:spPr bwMode="auto">
          <a:xfrm>
            <a:off x="3368999" y="5485850"/>
            <a:ext cx="2340000" cy="1080000"/>
          </a:xfrm>
          <a:custGeom>
            <a:avLst/>
            <a:gdLst>
              <a:gd name="T0" fmla="+- 0 2929 2929"/>
              <a:gd name="T1" fmla="*/ T0 w 2022"/>
              <a:gd name="T2" fmla="+- 0 4220 2519"/>
              <a:gd name="T3" fmla="*/ 4220 h 1701"/>
              <a:gd name="T4" fmla="+- 0 4951 2929"/>
              <a:gd name="T5" fmla="*/ T4 w 2022"/>
              <a:gd name="T6" fmla="+- 0 4220 2519"/>
              <a:gd name="T7" fmla="*/ 4220 h 1701"/>
              <a:gd name="T8" fmla="+- 0 4951 2929"/>
              <a:gd name="T9" fmla="*/ T8 w 2022"/>
              <a:gd name="T10" fmla="+- 0 2519 2519"/>
              <a:gd name="T11" fmla="*/ 2519 h 1701"/>
              <a:gd name="T12" fmla="+- 0 2929 2929"/>
              <a:gd name="T13" fmla="*/ T12 w 2022"/>
              <a:gd name="T14" fmla="+- 0 2519 2519"/>
              <a:gd name="T15" fmla="*/ 2519 h 1701"/>
              <a:gd name="T16" fmla="+- 0 2929 2929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26" name="Freeform 1406"/>
          <p:cNvSpPr>
            <a:spLocks/>
          </p:cNvSpPr>
          <p:nvPr/>
        </p:nvSpPr>
        <p:spPr bwMode="auto">
          <a:xfrm>
            <a:off x="6157817" y="5485850"/>
            <a:ext cx="2340000" cy="1080000"/>
          </a:xfrm>
          <a:custGeom>
            <a:avLst/>
            <a:gdLst>
              <a:gd name="T0" fmla="+- 0 5178 5178"/>
              <a:gd name="T1" fmla="*/ T0 w 2022"/>
              <a:gd name="T2" fmla="+- 0 4220 2519"/>
              <a:gd name="T3" fmla="*/ 4220 h 1701"/>
              <a:gd name="T4" fmla="+- 0 7200 5178"/>
              <a:gd name="T5" fmla="*/ T4 w 2022"/>
              <a:gd name="T6" fmla="+- 0 4220 2519"/>
              <a:gd name="T7" fmla="*/ 4220 h 1701"/>
              <a:gd name="T8" fmla="+- 0 7200 5178"/>
              <a:gd name="T9" fmla="*/ T8 w 2022"/>
              <a:gd name="T10" fmla="+- 0 2519 2519"/>
              <a:gd name="T11" fmla="*/ 2519 h 1701"/>
              <a:gd name="T12" fmla="+- 0 5178 5178"/>
              <a:gd name="T13" fmla="*/ T12 w 2022"/>
              <a:gd name="T14" fmla="+- 0 2519 2519"/>
              <a:gd name="T15" fmla="*/ 2519 h 1701"/>
              <a:gd name="T16" fmla="+- 0 5178 5178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27" name="Freeform 1400"/>
          <p:cNvSpPr>
            <a:spLocks/>
          </p:cNvSpPr>
          <p:nvPr/>
        </p:nvSpPr>
        <p:spPr bwMode="auto">
          <a:xfrm>
            <a:off x="8946634" y="5485850"/>
            <a:ext cx="2965260" cy="1080000"/>
          </a:xfrm>
          <a:custGeom>
            <a:avLst/>
            <a:gdLst>
              <a:gd name="T0" fmla="+- 0 7427 7427"/>
              <a:gd name="T1" fmla="*/ T0 w 2022"/>
              <a:gd name="T2" fmla="+- 0 4220 2519"/>
              <a:gd name="T3" fmla="*/ 4220 h 1701"/>
              <a:gd name="T4" fmla="+- 0 9449 7427"/>
              <a:gd name="T5" fmla="*/ T4 w 2022"/>
              <a:gd name="T6" fmla="+- 0 4220 2519"/>
              <a:gd name="T7" fmla="*/ 4220 h 1701"/>
              <a:gd name="T8" fmla="+- 0 9449 7427"/>
              <a:gd name="T9" fmla="*/ T8 w 2022"/>
              <a:gd name="T10" fmla="+- 0 2519 2519"/>
              <a:gd name="T11" fmla="*/ 2519 h 1701"/>
              <a:gd name="T12" fmla="+- 0 7427 7427"/>
              <a:gd name="T13" fmla="*/ T12 w 2022"/>
              <a:gd name="T14" fmla="+- 0 2519 2519"/>
              <a:gd name="T15" fmla="*/ 2519 h 1701"/>
              <a:gd name="T16" fmla="+- 0 7427 7427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86" name="TextBox 185"/>
          <p:cNvSpPr txBox="1"/>
          <p:nvPr/>
        </p:nvSpPr>
        <p:spPr>
          <a:xfrm>
            <a:off x="8948076" y="5575727"/>
            <a:ext cx="306007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Временная комиссия по </a:t>
            </a:r>
            <a:r>
              <a:rPr lang="ru-RU" sz="1750" dirty="0" err="1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профквалификациям</a:t>
            </a:r>
            <a:r>
              <a:rPr lang="ru-RU" sz="175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в области воздушного транспорта</a:t>
            </a:r>
            <a:endParaRPr lang="ru-RU" sz="175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6259070" y="5702684"/>
            <a:ext cx="215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области фармации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374667" y="5587268"/>
            <a:ext cx="234819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</a:t>
            </a:r>
            <a:r>
              <a:rPr lang="ru-RU" sz="1700" dirty="0" err="1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целл</a:t>
            </a:r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. бумажной, мебельной и </a:t>
            </a:r>
            <a:r>
              <a:rPr lang="ru-RU" sz="1700" dirty="0" err="1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деревооб</a:t>
            </a:r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-щей промышленности</a:t>
            </a:r>
            <a:endParaRPr lang="ru-RU" sz="17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02517" y="5593021"/>
            <a:ext cx="234819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Комиссия по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профквалицикациям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в туризме</a:t>
            </a:r>
          </a:p>
        </p:txBody>
      </p:sp>
    </p:spTree>
    <p:extLst>
      <p:ext uri="{BB962C8B-B14F-4D97-AF65-F5344CB8AC3E}">
        <p14:creationId xmlns:p14="http://schemas.microsoft.com/office/powerpoint/2010/main" val="6535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>
                <a:latin typeface="Franklin Gothic Demi Cond" panose="020B0706030402020204" pitchFamily="34" charset="0"/>
              </a:rPr>
              <a:t>3</a:t>
            </a:fld>
            <a:endParaRPr lang="ru-RU" dirty="0">
              <a:latin typeface="Franklin Gothic Demi Cond" panose="020B07060304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77527"/>
            <a:ext cx="4645555" cy="865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4335" y="972068"/>
            <a:ext cx="8967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СОВЕТ ПО ПРОФЕССИОНАЛЬНЫМ КВАЛИФИКАЦИЯМ В ОБЛАСТИ УПРАВЛЕНИЯ ПЕРСОНАЛОМ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Freeform 1414"/>
          <p:cNvSpPr>
            <a:spLocks/>
          </p:cNvSpPr>
          <p:nvPr/>
        </p:nvSpPr>
        <p:spPr bwMode="auto">
          <a:xfrm>
            <a:off x="3709220" y="3234661"/>
            <a:ext cx="4557250" cy="963413"/>
          </a:xfrm>
          <a:custGeom>
            <a:avLst/>
            <a:gdLst>
              <a:gd name="T0" fmla="+- 0 720 720"/>
              <a:gd name="T1" fmla="*/ T0 w 2022"/>
              <a:gd name="T2" fmla="+- 0 4220 2519"/>
              <a:gd name="T3" fmla="*/ 4220 h 1701"/>
              <a:gd name="T4" fmla="+- 0 2742 720"/>
              <a:gd name="T5" fmla="*/ T4 w 2022"/>
              <a:gd name="T6" fmla="+- 0 4220 2519"/>
              <a:gd name="T7" fmla="*/ 4220 h 1701"/>
              <a:gd name="T8" fmla="+- 0 2742 720"/>
              <a:gd name="T9" fmla="*/ T8 w 2022"/>
              <a:gd name="T10" fmla="+- 0 2519 2519"/>
              <a:gd name="T11" fmla="*/ 2519 h 1701"/>
              <a:gd name="T12" fmla="+- 0 720 720"/>
              <a:gd name="T13" fmla="*/ T12 w 2022"/>
              <a:gd name="T14" fmla="+- 0 2519 2519"/>
              <a:gd name="T15" fmla="*/ 2519 h 1701"/>
              <a:gd name="T16" fmla="+- 0 720 720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Председатель Совета</a:t>
            </a:r>
          </a:p>
          <a:p>
            <a:pPr algn="ctr"/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Вучкович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 Алла Александровна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Freeform 1414"/>
          <p:cNvSpPr>
            <a:spLocks/>
          </p:cNvSpPr>
          <p:nvPr/>
        </p:nvSpPr>
        <p:spPr bwMode="auto">
          <a:xfrm>
            <a:off x="552450" y="4532223"/>
            <a:ext cx="5435395" cy="1308138"/>
          </a:xfrm>
          <a:custGeom>
            <a:avLst/>
            <a:gdLst>
              <a:gd name="T0" fmla="+- 0 720 720"/>
              <a:gd name="T1" fmla="*/ T0 w 2022"/>
              <a:gd name="T2" fmla="+- 0 4220 2519"/>
              <a:gd name="T3" fmla="*/ 4220 h 1701"/>
              <a:gd name="T4" fmla="+- 0 2742 720"/>
              <a:gd name="T5" fmla="*/ T4 w 2022"/>
              <a:gd name="T6" fmla="+- 0 4220 2519"/>
              <a:gd name="T7" fmla="*/ 4220 h 1701"/>
              <a:gd name="T8" fmla="+- 0 2742 720"/>
              <a:gd name="T9" fmla="*/ T8 w 2022"/>
              <a:gd name="T10" fmla="+- 0 2519 2519"/>
              <a:gd name="T11" fmla="*/ 2519 h 1701"/>
              <a:gd name="T12" fmla="+- 0 720 720"/>
              <a:gd name="T13" fmla="*/ T12 w 2022"/>
              <a:gd name="T14" fmla="+- 0 2519 2519"/>
              <a:gd name="T15" fmla="*/ 2519 h 1701"/>
              <a:gd name="T16" fmla="+- 0 720 720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Рабочая группа по мониторингу и разработке отраслевой рамки квалификации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Заместитель председатель Совета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Злобин Дмитрий Владимирович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Freeform 1414"/>
          <p:cNvSpPr>
            <a:spLocks/>
          </p:cNvSpPr>
          <p:nvPr/>
        </p:nvSpPr>
        <p:spPr bwMode="auto">
          <a:xfrm>
            <a:off x="6221363" y="4532223"/>
            <a:ext cx="5488856" cy="1308138"/>
          </a:xfrm>
          <a:custGeom>
            <a:avLst/>
            <a:gdLst>
              <a:gd name="T0" fmla="+- 0 720 720"/>
              <a:gd name="T1" fmla="*/ T0 w 2022"/>
              <a:gd name="T2" fmla="+- 0 4220 2519"/>
              <a:gd name="T3" fmla="*/ 4220 h 1701"/>
              <a:gd name="T4" fmla="+- 0 2742 720"/>
              <a:gd name="T5" fmla="*/ T4 w 2022"/>
              <a:gd name="T6" fmla="+- 0 4220 2519"/>
              <a:gd name="T7" fmla="*/ 4220 h 1701"/>
              <a:gd name="T8" fmla="+- 0 2742 720"/>
              <a:gd name="T9" fmla="*/ T8 w 2022"/>
              <a:gd name="T10" fmla="+- 0 2519 2519"/>
              <a:gd name="T11" fmla="*/ 2519 h 1701"/>
              <a:gd name="T12" fmla="+- 0 720 720"/>
              <a:gd name="T13" fmla="*/ T12 w 2022"/>
              <a:gd name="T14" fmla="+- 0 2519 2519"/>
              <a:gd name="T15" fmla="*/ 2519 h 1701"/>
              <a:gd name="T16" fmla="+- 0 720 720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Рабочая группа по профессиональным стандартам</a:t>
            </a:r>
          </a:p>
          <a:p>
            <a:pPr algn="ctr"/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Заместитель председатель Совета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Митрофанова Валентина Васильевна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0595" y="2286000"/>
            <a:ext cx="9348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Demi Cond" panose="020B0706030402020204" pitchFamily="34" charset="0"/>
              </a:rPr>
              <a:t>Создан в июле 2015 года решением Национального Совета при Президенте РФ </a:t>
            </a:r>
          </a:p>
          <a:p>
            <a:pPr algn="ctr"/>
            <a:r>
              <a:rPr lang="ru-RU" dirty="0" smtClean="0">
                <a:latin typeface="Franklin Gothic Demi Cond" panose="020B0706030402020204" pitchFamily="34" charset="0"/>
              </a:rPr>
              <a:t>по профессиональным квалификациям</a:t>
            </a:r>
            <a:endParaRPr lang="ru-RU" dirty="0">
              <a:latin typeface="Franklin Gothic Demi Cond" panose="020B07060304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66470" y="264126"/>
            <a:ext cx="3587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СОВЕТ ПО ПРОФЕССИОНАЛЬНЫМ КВАЛИФИКАЦИЯМ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/>
            </a:r>
            <a:b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В 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ОБЛАСТИ УПРАВЛЕНИЯ ПЕРСОНАЛОМ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Franklin Gothic Demi Cond" panose="020B0706030402020204" pitchFamily="34" charset="0"/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2033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Полномочия и результаты работы СПК в области управления персоналом: 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9893" y="1405105"/>
            <a:ext cx="1064894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Franklin Gothic Demi Cond" panose="020B0706030402020204" pitchFamily="34" charset="0"/>
              </a:rPr>
              <a:t>1. Проведение мониторинга рынка труда, потребности в квалификациях, появления новых профессий в области управления персоналом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Сформирован пошаговый план проведения мониторинга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Проведена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стратегическая сессия «Форсайт HR» на площадке АСИ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Сформированы проекты списков компаний по сферам деятельности в области управления персоналом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Сформирован список из 28 вузов, располагающих ресурсами для дальнейшей работы по ФГОС и ОП в области УП 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97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вузов, осуществляющих подготовку по специальности «УП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»</a:t>
            </a:r>
          </a:p>
          <a:p>
            <a:pPr algn="just"/>
            <a:endParaRPr lang="ru-RU" sz="800" dirty="0" smtClean="0">
              <a:latin typeface="Franklin Gothic Demi Cond" panose="020B0706030402020204" pitchFamily="34" charset="0"/>
            </a:endParaRPr>
          </a:p>
          <a:p>
            <a:r>
              <a:rPr lang="ru-RU" dirty="0" smtClean="0">
                <a:latin typeface="Franklin Gothic Demi Cond" panose="020B0706030402020204" pitchFamily="34" charset="0"/>
              </a:rPr>
              <a:t>2. Разработка</a:t>
            </a:r>
            <a:r>
              <a:rPr lang="ru-RU" dirty="0">
                <a:latin typeface="Franklin Gothic Demi Cond" panose="020B0706030402020204" pitchFamily="34" charset="0"/>
              </a:rPr>
              <a:t>, актуализация и организация применения профессиональных стандартов в области управления </a:t>
            </a:r>
            <a:r>
              <a:rPr lang="ru-RU" dirty="0" smtClean="0">
                <a:latin typeface="Franklin Gothic Demi Cond" panose="020B0706030402020204" pitchFamily="34" charset="0"/>
              </a:rPr>
              <a:t>персоналом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Утверждены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в Минтруде России профессиональные стандарты «Специалист по управлению персоналом» и «Специалист по подбору персонала (рекрутер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)»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Собрана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информация о 8-ми профессиональных стандартах в области управления персоналом, находящихся на разных стадиях разработки и профессионально-общественного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обсуждения</a:t>
            </a:r>
          </a:p>
          <a:p>
            <a:endParaRPr lang="ru-RU" sz="8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algn="just"/>
            <a:r>
              <a:rPr lang="ru-RU" dirty="0" smtClean="0">
                <a:latin typeface="Franklin Gothic Demi Cond" panose="020B0706030402020204" pitchFamily="34" charset="0"/>
              </a:rPr>
              <a:t>3. Разработка</a:t>
            </a:r>
            <a:r>
              <a:rPr lang="ru-RU" dirty="0">
                <a:latin typeface="Franklin Gothic Demi Cond" panose="020B0706030402020204" pitchFamily="34" charset="0"/>
              </a:rPr>
              <a:t>, актуализация и организация применения отраслевой рамки квалификаций и квалификационных требований в области управления </a:t>
            </a:r>
            <a:r>
              <a:rPr lang="ru-RU" dirty="0" smtClean="0">
                <a:latin typeface="Franklin Gothic Demi Cond" panose="020B0706030402020204" pitchFamily="34" charset="0"/>
              </a:rPr>
              <a:t>персоналом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Создан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проект рамки профессиональных квалификаций с применением показателей ЕРК к уровням квалификаций, определенных в проекте ПС «Специалист по управлению персоналом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»</a:t>
            </a:r>
            <a:endParaRPr lang="ru-RU" dirty="0" smtClean="0">
              <a:latin typeface="Franklin Gothic Demi Cond" panose="020B07060304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77527"/>
            <a:ext cx="4645555" cy="8657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66470" y="264126"/>
            <a:ext cx="3587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СОВЕТ ПО ПРОФЕССИОНАЛЬНЫМ КВАЛИФИКАЦИЯМ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/>
            </a:r>
            <a:b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В 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ОБЛАСТИ УПРАВЛЕНИЯ ПЕРСОНАЛОМ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Franklin Gothic Demi Cond" panose="020B0706030402020204" pitchFamily="34" charset="0"/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9516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Проект «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Апробация профессиональных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стандартов»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1525" y="1882544"/>
            <a:ext cx="10648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Основная цель:</a:t>
            </a:r>
            <a:r>
              <a:rPr lang="ru-RU" sz="24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оценка возможностей и проблем применения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профессиональных стандартов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в управлении персоналом организации</a:t>
            </a:r>
            <a:endParaRPr lang="ru-RU" dirty="0" smtClean="0">
              <a:latin typeface="Franklin Gothic Demi Cond" panose="020B07060304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77527"/>
            <a:ext cx="4645555" cy="8657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66470" y="264126"/>
            <a:ext cx="3587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СОВЕТ ПО ПРОФЕССИОНАЛЬНЫМ КВАЛИФИКАЦИЯМ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/>
            </a:r>
            <a:b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В 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ОБЛАСТИ УПРАВЛЕНИЯ ПЕРСОНАЛОМ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Объект 17"/>
          <p:cNvSpPr txBox="1">
            <a:spLocks/>
          </p:cNvSpPr>
          <p:nvPr/>
        </p:nvSpPr>
        <p:spPr>
          <a:xfrm>
            <a:off x="5583980" y="3079585"/>
            <a:ext cx="3138614" cy="349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  <a:cs typeface="Segoe UI"/>
              </a:rPr>
              <a:t>Проектные задачи:</a:t>
            </a:r>
            <a:endParaRPr lang="ru" sz="2400" dirty="0">
              <a:solidFill>
                <a:srgbClr val="FF0000"/>
              </a:solidFill>
              <a:latin typeface="Franklin Gothic Demi Cond" panose="020B0706030402020204" pitchFamily="34" charset="0"/>
              <a:cs typeface="Segoe UI"/>
            </a:endParaRPr>
          </a:p>
        </p:txBody>
      </p:sp>
      <p:sp>
        <p:nvSpPr>
          <p:cNvPr id="14" name="Объект 17"/>
          <p:cNvSpPr txBox="1">
            <a:spLocks/>
          </p:cNvSpPr>
          <p:nvPr/>
        </p:nvSpPr>
        <p:spPr>
          <a:xfrm>
            <a:off x="5591175" y="4203748"/>
            <a:ext cx="5556206" cy="54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  <a:cs typeface="Segoe U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91175" y="4853782"/>
            <a:ext cx="6262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00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- Провести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информационно-методическое сопровождение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участников проекта</a:t>
            </a:r>
            <a:endParaRPr lang="ru" dirty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1174" y="5539043"/>
            <a:ext cx="6262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cs typeface="Segoe UI"/>
              </a:rPr>
              <a:t>- Определить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cs typeface="Segoe UI"/>
              </a:rPr>
              <a:t>достаточность/ недостаточность  норм и положений законодательства РФ для применения ПС в деятельности организаций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1525" y="3484457"/>
            <a:ext cx="4497348" cy="1661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Franklin Gothic Medium Cond" panose="020B0606030402020204" pitchFamily="34" charset="0"/>
              </a:rPr>
              <a:t>Участники проекта:</a:t>
            </a:r>
          </a:p>
          <a:p>
            <a:pPr>
              <a:lnSpc>
                <a:spcPts val="1800"/>
              </a:lnSpc>
              <a:buFont typeface="Arial" panose="020B0604020202020204" pitchFamily="34" charset="0"/>
              <a:buNone/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6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Советов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по профессиональным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квалификациям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91174" y="4148690"/>
            <a:ext cx="6125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00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- Провести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обследование организаций государственного сектора на наличие практики применения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ПС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91175" y="3463429"/>
            <a:ext cx="6125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00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- Апробировать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ПС в деятельности  организации при управлении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персоналом</a:t>
            </a:r>
            <a:endParaRPr lang="ru" dirty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7527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Franklin Gothic Demi Cond" panose="020B0706030402020204" pitchFamily="34" charset="0"/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7027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Возможности внутреннего применения профессиональных стандартов: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 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77527"/>
            <a:ext cx="4645555" cy="8657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66470" y="264126"/>
            <a:ext cx="3587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СОВЕТ ПО ПРОФЕССИОНАЛЬНЫМ КВАЛИФИКАЦИЯМ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/>
            </a:r>
            <a:b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В 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ОБЛАСТИ УПРАВЛЕНИЯ ПЕРСОНАЛОМ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Freeform 1414"/>
          <p:cNvSpPr>
            <a:spLocks/>
          </p:cNvSpPr>
          <p:nvPr/>
        </p:nvSpPr>
        <p:spPr bwMode="auto">
          <a:xfrm>
            <a:off x="1066973" y="1887040"/>
            <a:ext cx="4597014" cy="1332342"/>
          </a:xfrm>
          <a:custGeom>
            <a:avLst/>
            <a:gdLst>
              <a:gd name="T0" fmla="+- 0 720 720"/>
              <a:gd name="T1" fmla="*/ T0 w 2022"/>
              <a:gd name="T2" fmla="+- 0 4220 2519"/>
              <a:gd name="T3" fmla="*/ 4220 h 1701"/>
              <a:gd name="T4" fmla="+- 0 2742 720"/>
              <a:gd name="T5" fmla="*/ T4 w 2022"/>
              <a:gd name="T6" fmla="+- 0 4220 2519"/>
              <a:gd name="T7" fmla="*/ 4220 h 1701"/>
              <a:gd name="T8" fmla="+- 0 2742 720"/>
              <a:gd name="T9" fmla="*/ T8 w 2022"/>
              <a:gd name="T10" fmla="+- 0 2519 2519"/>
              <a:gd name="T11" fmla="*/ 2519 h 1701"/>
              <a:gd name="T12" fmla="+- 0 720 720"/>
              <a:gd name="T13" fmla="*/ T12 w 2022"/>
              <a:gd name="T14" fmla="+- 0 2519 2519"/>
              <a:gd name="T15" fmla="*/ 2519 h 1701"/>
              <a:gd name="T16" fmla="+- 0 720 720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Поиск работников и наём</a:t>
            </a:r>
          </a:p>
          <a:p>
            <a:pPr algn="ctr"/>
            <a:endParaRPr lang="ru-RU" sz="1000" dirty="0" smtClean="0">
              <a:solidFill>
                <a:srgbClr val="FF0000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Описание вакансии/составление профиля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должности/требований к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кандидату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Freeform 1414"/>
          <p:cNvSpPr>
            <a:spLocks/>
          </p:cNvSpPr>
          <p:nvPr/>
        </p:nvSpPr>
        <p:spPr bwMode="auto">
          <a:xfrm>
            <a:off x="5990602" y="1887040"/>
            <a:ext cx="5563312" cy="1332342"/>
          </a:xfrm>
          <a:custGeom>
            <a:avLst/>
            <a:gdLst>
              <a:gd name="T0" fmla="+- 0 720 720"/>
              <a:gd name="T1" fmla="*/ T0 w 2022"/>
              <a:gd name="T2" fmla="+- 0 4220 2519"/>
              <a:gd name="T3" fmla="*/ 4220 h 1701"/>
              <a:gd name="T4" fmla="+- 0 2742 720"/>
              <a:gd name="T5" fmla="*/ T4 w 2022"/>
              <a:gd name="T6" fmla="+- 0 4220 2519"/>
              <a:gd name="T7" fmla="*/ 4220 h 1701"/>
              <a:gd name="T8" fmla="+- 0 2742 720"/>
              <a:gd name="T9" fmla="*/ T8 w 2022"/>
              <a:gd name="T10" fmla="+- 0 2519 2519"/>
              <a:gd name="T11" fmla="*/ 2519 h 1701"/>
              <a:gd name="T12" fmla="+- 0 720 720"/>
              <a:gd name="T13" fmla="*/ T12 w 2022"/>
              <a:gd name="T14" fmla="+- 0 2519 2519"/>
              <a:gd name="T15" fmla="*/ 2519 h 1701"/>
              <a:gd name="T16" fmla="+- 0 720 720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Кадровое администрирование</a:t>
            </a:r>
          </a:p>
          <a:p>
            <a:pPr algn="ctr"/>
            <a:endParaRPr lang="ru-RU" sz="1000" dirty="0" smtClean="0">
              <a:solidFill>
                <a:srgbClr val="FF0000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Оформление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кадровых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документов, сопровождающих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работу персонала – наименование должности, локальные нормативные акты (положения о подразделениях, должностные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инструкции)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Freeform 1414"/>
          <p:cNvSpPr>
            <a:spLocks/>
          </p:cNvSpPr>
          <p:nvPr/>
        </p:nvSpPr>
        <p:spPr bwMode="auto">
          <a:xfrm>
            <a:off x="1066973" y="3470276"/>
            <a:ext cx="2899699" cy="1054001"/>
          </a:xfrm>
          <a:custGeom>
            <a:avLst/>
            <a:gdLst>
              <a:gd name="T0" fmla="+- 0 720 720"/>
              <a:gd name="T1" fmla="*/ T0 w 2022"/>
              <a:gd name="T2" fmla="+- 0 4220 2519"/>
              <a:gd name="T3" fmla="*/ 4220 h 1701"/>
              <a:gd name="T4" fmla="+- 0 2742 720"/>
              <a:gd name="T5" fmla="*/ T4 w 2022"/>
              <a:gd name="T6" fmla="+- 0 4220 2519"/>
              <a:gd name="T7" fmla="*/ 4220 h 1701"/>
              <a:gd name="T8" fmla="+- 0 2742 720"/>
              <a:gd name="T9" fmla="*/ T8 w 2022"/>
              <a:gd name="T10" fmla="+- 0 2519 2519"/>
              <a:gd name="T11" fmla="*/ 2519 h 1701"/>
              <a:gd name="T12" fmla="+- 0 720 720"/>
              <a:gd name="T13" fmla="*/ T12 w 2022"/>
              <a:gd name="T14" fmla="+- 0 2519 2519"/>
              <a:gd name="T15" fmla="*/ 2519 h 1701"/>
              <a:gd name="T16" fmla="+- 0 720 720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Испытательный срок и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адаптация</a:t>
            </a:r>
            <a:endParaRPr lang="ru-RU" sz="1000" dirty="0" smtClean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Freeform 1414"/>
          <p:cNvSpPr>
            <a:spLocks/>
          </p:cNvSpPr>
          <p:nvPr/>
        </p:nvSpPr>
        <p:spPr bwMode="auto">
          <a:xfrm>
            <a:off x="4643927" y="3479975"/>
            <a:ext cx="3277550" cy="1044302"/>
          </a:xfrm>
          <a:custGeom>
            <a:avLst/>
            <a:gdLst>
              <a:gd name="T0" fmla="+- 0 720 720"/>
              <a:gd name="T1" fmla="*/ T0 w 2022"/>
              <a:gd name="T2" fmla="+- 0 4220 2519"/>
              <a:gd name="T3" fmla="*/ 4220 h 1701"/>
              <a:gd name="T4" fmla="+- 0 2742 720"/>
              <a:gd name="T5" fmla="*/ T4 w 2022"/>
              <a:gd name="T6" fmla="+- 0 4220 2519"/>
              <a:gd name="T7" fmla="*/ 4220 h 1701"/>
              <a:gd name="T8" fmla="+- 0 2742 720"/>
              <a:gd name="T9" fmla="*/ T8 w 2022"/>
              <a:gd name="T10" fmla="+- 0 2519 2519"/>
              <a:gd name="T11" fmla="*/ 2519 h 1701"/>
              <a:gd name="T12" fmla="+- 0 720 720"/>
              <a:gd name="T13" fmla="*/ T12 w 2022"/>
              <a:gd name="T14" fmla="+- 0 2519 2519"/>
              <a:gd name="T15" fmla="*/ 2519 h 1701"/>
              <a:gd name="T16" fmla="+- 0 720 720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Оценка </a:t>
            </a:r>
            <a:r>
              <a:rPr lang="ru-RU" sz="24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и/или аттестация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персонала</a:t>
            </a:r>
            <a:endParaRPr lang="ru-RU" sz="1000" dirty="0" smtClean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8" name="Freeform 1414"/>
          <p:cNvSpPr>
            <a:spLocks/>
          </p:cNvSpPr>
          <p:nvPr/>
        </p:nvSpPr>
        <p:spPr bwMode="auto">
          <a:xfrm>
            <a:off x="8579148" y="3479975"/>
            <a:ext cx="2955181" cy="1044302"/>
          </a:xfrm>
          <a:custGeom>
            <a:avLst/>
            <a:gdLst>
              <a:gd name="T0" fmla="+- 0 720 720"/>
              <a:gd name="T1" fmla="*/ T0 w 2022"/>
              <a:gd name="T2" fmla="+- 0 4220 2519"/>
              <a:gd name="T3" fmla="*/ 4220 h 1701"/>
              <a:gd name="T4" fmla="+- 0 2742 720"/>
              <a:gd name="T5" fmla="*/ T4 w 2022"/>
              <a:gd name="T6" fmla="+- 0 4220 2519"/>
              <a:gd name="T7" fmla="*/ 4220 h 1701"/>
              <a:gd name="T8" fmla="+- 0 2742 720"/>
              <a:gd name="T9" fmla="*/ T8 w 2022"/>
              <a:gd name="T10" fmla="+- 0 2519 2519"/>
              <a:gd name="T11" fmla="*/ 2519 h 1701"/>
              <a:gd name="T12" fmla="+- 0 720 720"/>
              <a:gd name="T13" fmla="*/ T12 w 2022"/>
              <a:gd name="T14" fmla="+- 0 2519 2519"/>
              <a:gd name="T15" fmla="*/ 2519 h 1701"/>
              <a:gd name="T16" fmla="+- 0 720 720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Планирование </a:t>
            </a:r>
            <a:r>
              <a:rPr lang="ru-RU" sz="24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и организация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обучения</a:t>
            </a:r>
            <a:endParaRPr lang="ru-RU" sz="1000" dirty="0" smtClean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9" name="Freeform 1414"/>
          <p:cNvSpPr>
            <a:spLocks/>
          </p:cNvSpPr>
          <p:nvPr/>
        </p:nvSpPr>
        <p:spPr bwMode="auto">
          <a:xfrm>
            <a:off x="1066973" y="4775172"/>
            <a:ext cx="4597014" cy="1018877"/>
          </a:xfrm>
          <a:custGeom>
            <a:avLst/>
            <a:gdLst>
              <a:gd name="T0" fmla="+- 0 720 720"/>
              <a:gd name="T1" fmla="*/ T0 w 2022"/>
              <a:gd name="T2" fmla="+- 0 4220 2519"/>
              <a:gd name="T3" fmla="*/ 4220 h 1701"/>
              <a:gd name="T4" fmla="+- 0 2742 720"/>
              <a:gd name="T5" fmla="*/ T4 w 2022"/>
              <a:gd name="T6" fmla="+- 0 4220 2519"/>
              <a:gd name="T7" fmla="*/ 4220 h 1701"/>
              <a:gd name="T8" fmla="+- 0 2742 720"/>
              <a:gd name="T9" fmla="*/ T8 w 2022"/>
              <a:gd name="T10" fmla="+- 0 2519 2519"/>
              <a:gd name="T11" fmla="*/ 2519 h 1701"/>
              <a:gd name="T12" fmla="+- 0 720 720"/>
              <a:gd name="T13" fmla="*/ T12 w 2022"/>
              <a:gd name="T14" fmla="+- 0 2519 2519"/>
              <a:gd name="T15" fmla="*/ 2519 h 1701"/>
              <a:gd name="T16" fmla="+- 0 720 720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Компенсации </a:t>
            </a:r>
            <a:r>
              <a:rPr lang="ru-RU" sz="24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и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льготы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Г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рейдирование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, тарификация, оплата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труда</a:t>
            </a:r>
          </a:p>
        </p:txBody>
      </p:sp>
      <p:sp>
        <p:nvSpPr>
          <p:cNvPr id="20" name="Freeform 1414"/>
          <p:cNvSpPr>
            <a:spLocks/>
          </p:cNvSpPr>
          <p:nvPr/>
        </p:nvSpPr>
        <p:spPr bwMode="auto">
          <a:xfrm>
            <a:off x="6137315" y="4775172"/>
            <a:ext cx="5416598" cy="1018877"/>
          </a:xfrm>
          <a:custGeom>
            <a:avLst/>
            <a:gdLst>
              <a:gd name="T0" fmla="+- 0 720 720"/>
              <a:gd name="T1" fmla="*/ T0 w 2022"/>
              <a:gd name="T2" fmla="+- 0 4220 2519"/>
              <a:gd name="T3" fmla="*/ 4220 h 1701"/>
              <a:gd name="T4" fmla="+- 0 2742 720"/>
              <a:gd name="T5" fmla="*/ T4 w 2022"/>
              <a:gd name="T6" fmla="+- 0 4220 2519"/>
              <a:gd name="T7" fmla="*/ 4220 h 1701"/>
              <a:gd name="T8" fmla="+- 0 2742 720"/>
              <a:gd name="T9" fmla="*/ T8 w 2022"/>
              <a:gd name="T10" fmla="+- 0 2519 2519"/>
              <a:gd name="T11" fmla="*/ 2519 h 1701"/>
              <a:gd name="T12" fmla="+- 0 720 720"/>
              <a:gd name="T13" fmla="*/ T12 w 2022"/>
              <a:gd name="T14" fmla="+- 0 2519 2519"/>
              <a:gd name="T15" fmla="*/ 2519 h 1701"/>
              <a:gd name="T16" fmla="+- 0 720 720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Ротация</a:t>
            </a:r>
            <a:r>
              <a:rPr lang="ru-RU" sz="24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, формирование кадрового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резерва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Franklin Gothic Demi Cond" panose="020B0706030402020204" pitchFamily="34" charset="0"/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7027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Возможности внешнего применения профессиональных стандартов: 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77527"/>
            <a:ext cx="4645555" cy="8657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66470" y="264126"/>
            <a:ext cx="3587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СОВЕТ ПО ПРОФЕССИОНАЛЬНЫМ КВАЛИФИКАЦИЯМ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/>
            </a:r>
            <a:b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В 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ОБЛАСТИ УПРАВЛЕНИЯ ПЕРСОНАЛОМ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Freeform 1414"/>
          <p:cNvSpPr>
            <a:spLocks/>
          </p:cNvSpPr>
          <p:nvPr/>
        </p:nvSpPr>
        <p:spPr bwMode="auto">
          <a:xfrm>
            <a:off x="1417351" y="1973462"/>
            <a:ext cx="6453326" cy="1027077"/>
          </a:xfrm>
          <a:custGeom>
            <a:avLst/>
            <a:gdLst>
              <a:gd name="T0" fmla="+- 0 720 720"/>
              <a:gd name="T1" fmla="*/ T0 w 2022"/>
              <a:gd name="T2" fmla="+- 0 4220 2519"/>
              <a:gd name="T3" fmla="*/ 4220 h 1701"/>
              <a:gd name="T4" fmla="+- 0 2742 720"/>
              <a:gd name="T5" fmla="*/ T4 w 2022"/>
              <a:gd name="T6" fmla="+- 0 4220 2519"/>
              <a:gd name="T7" fmla="*/ 4220 h 1701"/>
              <a:gd name="T8" fmla="+- 0 2742 720"/>
              <a:gd name="T9" fmla="*/ T8 w 2022"/>
              <a:gd name="T10" fmla="+- 0 2519 2519"/>
              <a:gd name="T11" fmla="*/ 2519 h 1701"/>
              <a:gd name="T12" fmla="+- 0 720 720"/>
              <a:gd name="T13" fmla="*/ T12 w 2022"/>
              <a:gd name="T14" fmla="+- 0 2519 2519"/>
              <a:gd name="T15" fmla="*/ 2519 h 1701"/>
              <a:gd name="T16" fmla="+- 0 720 720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Разработка </a:t>
            </a:r>
            <a:r>
              <a:rPr lang="ru-RU" sz="24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и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актуализация ФГОС </a:t>
            </a:r>
            <a:r>
              <a:rPr lang="ru-RU" sz="24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и образовательных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программ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Freeform 1414"/>
          <p:cNvSpPr>
            <a:spLocks/>
          </p:cNvSpPr>
          <p:nvPr/>
        </p:nvSpPr>
        <p:spPr bwMode="auto">
          <a:xfrm>
            <a:off x="3226838" y="3390719"/>
            <a:ext cx="6318191" cy="1272471"/>
          </a:xfrm>
          <a:custGeom>
            <a:avLst/>
            <a:gdLst>
              <a:gd name="T0" fmla="+- 0 720 720"/>
              <a:gd name="T1" fmla="*/ T0 w 2022"/>
              <a:gd name="T2" fmla="+- 0 4220 2519"/>
              <a:gd name="T3" fmla="*/ 4220 h 1701"/>
              <a:gd name="T4" fmla="+- 0 2742 720"/>
              <a:gd name="T5" fmla="*/ T4 w 2022"/>
              <a:gd name="T6" fmla="+- 0 4220 2519"/>
              <a:gd name="T7" fmla="*/ 4220 h 1701"/>
              <a:gd name="T8" fmla="+- 0 2742 720"/>
              <a:gd name="T9" fmla="*/ T8 w 2022"/>
              <a:gd name="T10" fmla="+- 0 2519 2519"/>
              <a:gd name="T11" fmla="*/ 2519 h 1701"/>
              <a:gd name="T12" fmla="+- 0 720 720"/>
              <a:gd name="T13" fmla="*/ T12 w 2022"/>
              <a:gd name="T14" fmla="+- 0 2519 2519"/>
              <a:gd name="T15" fmla="*/ 2519 h 1701"/>
              <a:gd name="T16" fmla="+- 0 720 720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Проведение </a:t>
            </a:r>
            <a:r>
              <a:rPr lang="ru-RU" sz="24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независимой оценки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профессиональных квалификаций </a:t>
            </a:r>
            <a:r>
              <a:rPr lang="ru-RU" sz="24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в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Центрах </a:t>
            </a:r>
            <a:r>
              <a:rPr lang="ru-RU" sz="24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оценки и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сертификации квалификаций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6" name="Freeform 1414"/>
          <p:cNvSpPr>
            <a:spLocks/>
          </p:cNvSpPr>
          <p:nvPr/>
        </p:nvSpPr>
        <p:spPr bwMode="auto">
          <a:xfrm>
            <a:off x="5044338" y="5065637"/>
            <a:ext cx="6142107" cy="996573"/>
          </a:xfrm>
          <a:custGeom>
            <a:avLst/>
            <a:gdLst>
              <a:gd name="T0" fmla="+- 0 720 720"/>
              <a:gd name="T1" fmla="*/ T0 w 2022"/>
              <a:gd name="T2" fmla="+- 0 4220 2519"/>
              <a:gd name="T3" fmla="*/ 4220 h 1701"/>
              <a:gd name="T4" fmla="+- 0 2742 720"/>
              <a:gd name="T5" fmla="*/ T4 w 2022"/>
              <a:gd name="T6" fmla="+- 0 4220 2519"/>
              <a:gd name="T7" fmla="*/ 4220 h 1701"/>
              <a:gd name="T8" fmla="+- 0 2742 720"/>
              <a:gd name="T9" fmla="*/ T8 w 2022"/>
              <a:gd name="T10" fmla="+- 0 2519 2519"/>
              <a:gd name="T11" fmla="*/ 2519 h 1701"/>
              <a:gd name="T12" fmla="+- 0 720 720"/>
              <a:gd name="T13" fmla="*/ T12 w 2022"/>
              <a:gd name="T14" fmla="+- 0 2519 2519"/>
              <a:gd name="T15" fmla="*/ 2519 h 1701"/>
              <a:gd name="T16" fmla="+- 0 720 720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Профессионально-общественная аккредитация </a:t>
            </a:r>
            <a:r>
              <a:rPr lang="ru-RU" sz="24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образовательных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программ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11350"/>
            <a:ext cx="12193057" cy="685859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Franklin Gothic Demi Cond" panose="020B0706030402020204" pitchFamily="34" charset="0"/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1975" y="1328839"/>
            <a:ext cx="354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</a:rPr>
              <a:t>Ключевые результаты: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77527"/>
            <a:ext cx="4645555" cy="8657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66470" y="264126"/>
            <a:ext cx="3587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СОВЕТ ПО ПРОФЕССИОНАЛЬНЫМ КВАЛИФИКАЦИЯМ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/>
            </a:r>
            <a:b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В 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ОБЛАСТИ УПРАВЛЕНИЯ ПЕРСОНАЛОМ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1208" y="2218750"/>
            <a:ext cx="990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sz="2800" b="1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Подготовлены описания практик применения </a:t>
            </a:r>
            <a:r>
              <a:rPr lang="ru-RU" sz="2800" b="1" dirty="0" smtClean="0">
                <a:solidFill>
                  <a:srgbClr val="FF0000"/>
                </a:solidFill>
                <a:latin typeface="Franklin Gothic Medium Cond" panose="020B0606030402020204" pitchFamily="34" charset="0"/>
              </a:rPr>
              <a:t>профессиональных стандартов в </a:t>
            </a:r>
            <a:r>
              <a:rPr lang="ru-RU" sz="2800" b="1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деятельности организаций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5" y="3824270"/>
            <a:ext cx="1883827" cy="1268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40" y="4041346"/>
            <a:ext cx="1761897" cy="774259"/>
          </a:xfrm>
          <a:prstGeom prst="rect">
            <a:avLst/>
          </a:prstGeom>
        </p:spPr>
      </p:pic>
      <p:sp>
        <p:nvSpPr>
          <p:cNvPr id="18" name="Freeform 1406"/>
          <p:cNvSpPr>
            <a:spLocks/>
          </p:cNvSpPr>
          <p:nvPr/>
        </p:nvSpPr>
        <p:spPr bwMode="auto">
          <a:xfrm>
            <a:off x="2851989" y="3852308"/>
            <a:ext cx="1764042" cy="1152333"/>
          </a:xfrm>
          <a:custGeom>
            <a:avLst/>
            <a:gdLst>
              <a:gd name="T0" fmla="+- 0 5178 5178"/>
              <a:gd name="T1" fmla="*/ T0 w 2022"/>
              <a:gd name="T2" fmla="+- 0 4220 2519"/>
              <a:gd name="T3" fmla="*/ 4220 h 1701"/>
              <a:gd name="T4" fmla="+- 0 7200 5178"/>
              <a:gd name="T5" fmla="*/ T4 w 2022"/>
              <a:gd name="T6" fmla="+- 0 4220 2519"/>
              <a:gd name="T7" fmla="*/ 4220 h 1701"/>
              <a:gd name="T8" fmla="+- 0 7200 5178"/>
              <a:gd name="T9" fmla="*/ T8 w 2022"/>
              <a:gd name="T10" fmla="+- 0 2519 2519"/>
              <a:gd name="T11" fmla="*/ 2519 h 1701"/>
              <a:gd name="T12" fmla="+- 0 5178 5178"/>
              <a:gd name="T13" fmla="*/ T12 w 2022"/>
              <a:gd name="T14" fmla="+- 0 2519 2519"/>
              <a:gd name="T15" fmla="*/ 2519 h 1701"/>
              <a:gd name="T16" fmla="+- 0 5178 5178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0" name="Freeform 1406"/>
          <p:cNvSpPr>
            <a:spLocks/>
          </p:cNvSpPr>
          <p:nvPr/>
        </p:nvSpPr>
        <p:spPr bwMode="auto">
          <a:xfrm>
            <a:off x="4829457" y="3863802"/>
            <a:ext cx="1764042" cy="1152333"/>
          </a:xfrm>
          <a:custGeom>
            <a:avLst/>
            <a:gdLst>
              <a:gd name="T0" fmla="+- 0 5178 5178"/>
              <a:gd name="T1" fmla="*/ T0 w 2022"/>
              <a:gd name="T2" fmla="+- 0 4220 2519"/>
              <a:gd name="T3" fmla="*/ 4220 h 1701"/>
              <a:gd name="T4" fmla="+- 0 7200 5178"/>
              <a:gd name="T5" fmla="*/ T4 w 2022"/>
              <a:gd name="T6" fmla="+- 0 4220 2519"/>
              <a:gd name="T7" fmla="*/ 4220 h 1701"/>
              <a:gd name="T8" fmla="+- 0 7200 5178"/>
              <a:gd name="T9" fmla="*/ T8 w 2022"/>
              <a:gd name="T10" fmla="+- 0 2519 2519"/>
              <a:gd name="T11" fmla="*/ 2519 h 1701"/>
              <a:gd name="T12" fmla="+- 0 5178 5178"/>
              <a:gd name="T13" fmla="*/ T12 w 2022"/>
              <a:gd name="T14" fmla="+- 0 2519 2519"/>
              <a:gd name="T15" fmla="*/ 2519 h 1701"/>
              <a:gd name="T16" fmla="+- 0 5178 5178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1" name="Freeform 1406"/>
          <p:cNvSpPr>
            <a:spLocks/>
          </p:cNvSpPr>
          <p:nvPr/>
        </p:nvSpPr>
        <p:spPr bwMode="auto">
          <a:xfrm>
            <a:off x="8784393" y="3882141"/>
            <a:ext cx="1764042" cy="1152333"/>
          </a:xfrm>
          <a:custGeom>
            <a:avLst/>
            <a:gdLst>
              <a:gd name="T0" fmla="+- 0 5178 5178"/>
              <a:gd name="T1" fmla="*/ T0 w 2022"/>
              <a:gd name="T2" fmla="+- 0 4220 2519"/>
              <a:gd name="T3" fmla="*/ 4220 h 1701"/>
              <a:gd name="T4" fmla="+- 0 7200 5178"/>
              <a:gd name="T5" fmla="*/ T4 w 2022"/>
              <a:gd name="T6" fmla="+- 0 4220 2519"/>
              <a:gd name="T7" fmla="*/ 4220 h 1701"/>
              <a:gd name="T8" fmla="+- 0 7200 5178"/>
              <a:gd name="T9" fmla="*/ T8 w 2022"/>
              <a:gd name="T10" fmla="+- 0 2519 2519"/>
              <a:gd name="T11" fmla="*/ 2519 h 1701"/>
              <a:gd name="T12" fmla="+- 0 5178 5178"/>
              <a:gd name="T13" fmla="*/ T12 w 2022"/>
              <a:gd name="T14" fmla="+- 0 2519 2519"/>
              <a:gd name="T15" fmla="*/ 2519 h 1701"/>
              <a:gd name="T16" fmla="+- 0 5178 5178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7" name="Freeform 1406"/>
          <p:cNvSpPr>
            <a:spLocks/>
          </p:cNvSpPr>
          <p:nvPr/>
        </p:nvSpPr>
        <p:spPr bwMode="auto">
          <a:xfrm>
            <a:off x="6806925" y="3863802"/>
            <a:ext cx="1764042" cy="1152333"/>
          </a:xfrm>
          <a:custGeom>
            <a:avLst/>
            <a:gdLst>
              <a:gd name="T0" fmla="+- 0 5178 5178"/>
              <a:gd name="T1" fmla="*/ T0 w 2022"/>
              <a:gd name="T2" fmla="+- 0 4220 2519"/>
              <a:gd name="T3" fmla="*/ 4220 h 1701"/>
              <a:gd name="T4" fmla="+- 0 7200 5178"/>
              <a:gd name="T5" fmla="*/ T4 w 2022"/>
              <a:gd name="T6" fmla="+- 0 4220 2519"/>
              <a:gd name="T7" fmla="*/ 4220 h 1701"/>
              <a:gd name="T8" fmla="+- 0 7200 5178"/>
              <a:gd name="T9" fmla="*/ T8 w 2022"/>
              <a:gd name="T10" fmla="+- 0 2519 2519"/>
              <a:gd name="T11" fmla="*/ 2519 h 1701"/>
              <a:gd name="T12" fmla="+- 0 5178 5178"/>
              <a:gd name="T13" fmla="*/ T12 w 2022"/>
              <a:gd name="T14" fmla="+- 0 2519 2519"/>
              <a:gd name="T15" fmla="*/ 2519 h 1701"/>
              <a:gd name="T16" fmla="+- 0 5178 5178"/>
              <a:gd name="T17" fmla="*/ T16 w 2022"/>
              <a:gd name="T18" fmla="+- 0 4220 2519"/>
              <a:gd name="T19" fmla="*/ 4220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022" h="1701">
                <a:moveTo>
                  <a:pt x="0" y="1701"/>
                </a:moveTo>
                <a:lnTo>
                  <a:pt x="2022" y="1701"/>
                </a:lnTo>
                <a:lnTo>
                  <a:pt x="2022" y="0"/>
                </a:lnTo>
                <a:lnTo>
                  <a:pt x="0" y="0"/>
                </a:lnTo>
                <a:lnTo>
                  <a:pt x="0" y="17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в ракетно-космической промышленности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38341" y="4135143"/>
            <a:ext cx="176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сфере атомной  энергии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9719" y="3966809"/>
            <a:ext cx="1767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в нефтегазовом комплексе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88139" y="3978303"/>
            <a:ext cx="1721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СПК железно-дорожного транспорта</a:t>
            </a:r>
            <a:endParaRPr lang="ru-RU" sz="175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4"/>
            <a:ext cx="12193057" cy="685859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Franklin Gothic Demi Cond" panose="020B0706030402020204" pitchFamily="34" charset="0"/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7807" y="1563766"/>
            <a:ext cx="9596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Franklin Gothic Medium Cond" panose="020B0606030402020204" pitchFamily="34" charset="0"/>
              </a:rPr>
              <a:t>Выявлены основные проблемы и ограничения:</a:t>
            </a:r>
            <a:endParaRPr lang="ru-RU" sz="3200" dirty="0">
              <a:solidFill>
                <a:srgbClr val="FF0000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77527"/>
            <a:ext cx="4645555" cy="8657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66470" y="264126"/>
            <a:ext cx="3587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СОВЕТ ПО ПРОФЕССИОНАЛЬНЫМ КВАЛИФИКАЦИЯМ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/>
            </a:r>
            <a:b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В 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ОБЛАСТИ УПРАВЛЕНИЯ ПЕРСОНАЛОМ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5000" y="915502"/>
            <a:ext cx="354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</a:rPr>
              <a:t>Ключевые результаты:</a:t>
            </a:r>
          </a:p>
        </p:txBody>
      </p:sp>
      <p:sp>
        <p:nvSpPr>
          <p:cNvPr id="20" name="Объект 17"/>
          <p:cNvSpPr txBox="1">
            <a:spLocks/>
          </p:cNvSpPr>
          <p:nvPr/>
        </p:nvSpPr>
        <p:spPr>
          <a:xfrm>
            <a:off x="975000" y="2273585"/>
            <a:ext cx="10031944" cy="4245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cs typeface="Segoe UI"/>
              </a:rPr>
              <a:t>Отсутствие методического обеспечения на применение ПС в деятельности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cs typeface="Segoe UI"/>
              </a:rPr>
              <a:t>организаций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Franklin Gothic Medium Cond" panose="020B0606030402020204" pitchFamily="34" charset="0"/>
              <a:cs typeface="Segoe U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</a:rPr>
              <a:t>Отсутствие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</a:rPr>
              <a:t>экспертов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</a:rPr>
              <a:t>по оценке ПС на возможности их применения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</a:rPr>
              <a:t>Недостаточно отлаженное взаимодействие СПК с организациями отрасли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</a:rPr>
              <a:t>Затруднения при разработке контрольно-измерительных материалов для оценки профессиональных квалификаций на основе ПС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</a:rPr>
              <a:t>Ограниченность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</a:rPr>
              <a:t>ресурсов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</a:rPr>
              <a:t>(время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</a:rPr>
              <a:t>, деньги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</a:rPr>
              <a:t>Различное толкование терминов ПС не только в трудовом законодательстве, но и в других отраслях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</a:rPr>
              <a:t>права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cs typeface="Segoe UI"/>
              </a:rPr>
              <a:t>Отсутствие методического обеспечения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cs typeface="Segoe UI"/>
              </a:rPr>
              <a:t>для проведения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cs typeface="Segoe UI"/>
              </a:rPr>
              <a:t>проверок государственными инспекциями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cs typeface="Segoe UI"/>
              </a:rPr>
              <a:t>труда в случае обязательного применения ПС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Franklin Gothic Medium Cond" panose="020B0606030402020204" pitchFamily="34" charset="0"/>
              <a:cs typeface="Segoe U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440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Шаблон презентации ОА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Шаблон презентации ОА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9525" cap="flat" cmpd="dbl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525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7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5400" cap="sq" cmpd="sng" algn="ctr">
          <a:solidFill>
            <a:srgbClr val="FF0000"/>
          </a:solidFill>
          <a:prstDash val="solid"/>
          <a:round/>
          <a:headEnd type="none" w="sm" len="sm"/>
          <a:tailEnd type="none" w="lg" len="lg"/>
        </a:ln>
        <a:effectLst/>
      </a:spPr>
      <a:bodyPr/>
      <a:lstStyle/>
    </a:lnDef>
    <a:txDef>
      <a:spPr>
        <a:noFill/>
        <a:ln>
          <a:noFill/>
        </a:ln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>
    <a:extraClrScheme>
      <a:clrScheme name="Шаблон презентации ОАК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ОАК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ОАК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ОАК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8358</TotalTime>
  <Words>780</Words>
  <Application>Microsoft Office PowerPoint</Application>
  <PresentationFormat>Широкоэкранный</PresentationFormat>
  <Paragraphs>126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Segoe UI</vt:lpstr>
      <vt:lpstr>Calibri Light</vt:lpstr>
      <vt:lpstr>Arial</vt:lpstr>
      <vt:lpstr>Franklin Gothic Demi Cond</vt:lpstr>
      <vt:lpstr>Calibri</vt:lpstr>
      <vt:lpstr>Franklin Gothic Medium Cond</vt:lpstr>
      <vt:lpstr>Тема Office</vt:lpstr>
      <vt:lpstr>8_Шаблон презентации ОАК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Фомина Ольга Эдуардовна</cp:lastModifiedBy>
  <cp:revision>400</cp:revision>
  <cp:lastPrinted>2015-11-19T18:01:52Z</cp:lastPrinted>
  <dcterms:created xsi:type="dcterms:W3CDTF">2014-04-22T17:39:45Z</dcterms:created>
  <dcterms:modified xsi:type="dcterms:W3CDTF">2015-11-19T18:05:58Z</dcterms:modified>
</cp:coreProperties>
</file>