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7" r:id="rId2"/>
    <p:sldId id="264" r:id="rId3"/>
    <p:sldId id="262" r:id="rId4"/>
    <p:sldId id="258" r:id="rId5"/>
    <p:sldId id="259" r:id="rId6"/>
    <p:sldId id="261" r:id="rId7"/>
    <p:sldId id="268" r:id="rId8"/>
    <p:sldId id="270" r:id="rId9"/>
    <p:sldId id="269" r:id="rId10"/>
    <p:sldId id="271" r:id="rId11"/>
    <p:sldId id="273" r:id="rId12"/>
    <p:sldId id="267" r:id="rId13"/>
    <p:sldId id="265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0" autoAdjust="0"/>
  </p:normalViewPr>
  <p:slideViewPr>
    <p:cSldViewPr>
      <p:cViewPr>
        <p:scale>
          <a:sx n="100" d="100"/>
          <a:sy n="100" d="100"/>
        </p:scale>
        <p:origin x="-132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D7C50-BEF5-4D7A-B227-64D9A7E7D45E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EA8DC-CB67-448A-9969-E0B6CA79A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31986-CBCE-46AA-9253-12E8B94E355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2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7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31986-CBCE-46AA-9253-12E8B94E355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2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1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1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8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2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A8DC-CB67-448A-9969-E0B6CA79AE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0167" r="13644" b="5334"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428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EB31E1-97F1-4E5F-AB89-57FB09FB905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3D5DDC-F40B-4940-A2E8-7CC6FE47562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ro@nak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ks11\Desktop\NAKS_BB\2_LOGO_(логотипы)\НАКС\1_логотип НАКС_основной\1_логотип НАКС с охранным полем\1_Logo naks_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8" y="109850"/>
            <a:ext cx="3380662" cy="15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75196"/>
            <a:ext cx="4111784" cy="112371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Совет по профессиональным квалификациям в области сварки </a:t>
            </a: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(СПКС)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7849"/>
            <a:ext cx="2016224" cy="166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18" y="5903072"/>
            <a:ext cx="6477006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Национальный Совет при Президенте Российской Федерации по профессиональным квалификациям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7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242" y="908720"/>
            <a:ext cx="8280921" cy="4801314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Выводы, полученные по результатам анкетирования работодателей в области сварки: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Имеет место повсеместный недостаток профессиональной квалификации работников. Причина – практически полное отсутствие подготовки в области сварки и недостаток опыта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Необходимы создание системы СПО и ВПО в сварке, создание центров подготовки специалистов в рамках ДПО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с широкой производственной базой для получения практического опыта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(при материальном участии органов гос. власти и местного самоуправления) 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Необходима Система оценки квалификаций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Необходимо повышать престиж рабочих профессий, особенно – самой массовой в России – профессии СВАРЩИКА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Необходимо не настолько повышать массовость занятых в секторе, насколько повышать уровень квалификации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работников</a:t>
            </a:r>
            <a:endParaRPr lang="ru-RU" sz="2000" b="0" dirty="0" smtClean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4118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548680"/>
            <a:ext cx="8280921" cy="40862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Причины недостаточной квалификации работников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7569"/>
            <a:ext cx="8280921" cy="264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917746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8% респондентов отметили «Иное», среди ответов доминировало отсутствие мотивации к повышению квалификации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935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563960"/>
            <a:ext cx="8280921" cy="544830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Факторы развития сектора сварки (совокупности организаций сектора и совокупности профессий)</a:t>
            </a:r>
          </a:p>
          <a:p>
            <a:endParaRPr lang="ru-RU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Экономические: налоговые льготы, льготные кредиты для промышленных предприятий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Социальные: повышение престижа профессий сектора среди молодежи, работа специалистов на площадках профессиональных сообществ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Профессиональные: построение гос. властью и проф. объединениями системы профессионального образования и обучающих центров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Политические: освоение Крыма и Дальнего Востока (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д.б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. российские специалисты, а не иностранные с близлежащих территорий)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Институциональные: ужесточение законодательства в части контроля рынка труда (например, системы допуска к работе, обязательность оценки квалификации для иностранцев), контроля выполняемых работ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Технико-технологические: 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импортозамещение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, развитие 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наноиндустрии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, поддержка и внедрение научных разработок со стороны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0907291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802" y="391989"/>
            <a:ext cx="7920880" cy="623149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ФК в области сварки содержит: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24 обобщенные трудовые функции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77 трудовых функций</a:t>
            </a:r>
          </a:p>
          <a:p>
            <a:endParaRPr lang="ru-RU" b="0" dirty="0" smtClean="0"/>
          </a:p>
          <a:p>
            <a:r>
              <a:rPr lang="ru-RU" b="0" dirty="0" smtClean="0">
                <a:solidFill>
                  <a:srgbClr val="FF0000"/>
                </a:solidFill>
              </a:rPr>
              <a:t>Необходимо понимание </a:t>
            </a:r>
            <a:r>
              <a:rPr lang="ru-RU" b="0" dirty="0">
                <a:solidFill>
                  <a:srgbClr val="FF0000"/>
                </a:solidFill>
              </a:rPr>
              <a:t>всеми заинтересованными сторонами, т.е. субъектами системы образования, сферы труда и органами исполнительной власти предназначения </a:t>
            </a:r>
            <a:r>
              <a:rPr lang="ru-RU" b="0" dirty="0" smtClean="0">
                <a:solidFill>
                  <a:srgbClr val="FF0000"/>
                </a:solidFill>
              </a:rPr>
              <a:t>ОРК</a:t>
            </a:r>
          </a:p>
          <a:p>
            <a:r>
              <a:rPr lang="ru-RU" b="0" dirty="0" smtClean="0">
                <a:solidFill>
                  <a:srgbClr val="FF0000"/>
                </a:solidFill>
              </a:rPr>
              <a:t>как ИНСТРУМЕНТА ГАРМОНИЗАЦИИ СПРОСА И ПРЕДЛОЖЕНИЯ КВАЛИФИКАЦИЙ И МОДЕРНИЗАЦИИ </a:t>
            </a:r>
          </a:p>
          <a:p>
            <a:r>
              <a:rPr lang="ru-RU" b="0" dirty="0" smtClean="0">
                <a:solidFill>
                  <a:srgbClr val="FF0000"/>
                </a:solidFill>
              </a:rPr>
              <a:t>ПРОФЕССИОНАЛЬНОГО ОБРАЗОВАНИЯ</a:t>
            </a:r>
          </a:p>
          <a:p>
            <a:endParaRPr lang="ru-RU" b="0" dirty="0" smtClean="0"/>
          </a:p>
          <a:p>
            <a:r>
              <a:rPr lang="ru-RU" b="0" dirty="0" smtClean="0"/>
              <a:t>ОРК в области сварки: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со 2 по 7 уровни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дескрипторы: 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Полномочия (самостоятельность)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Ответственность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Характер умений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Характер знаний</a:t>
            </a: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Основные пути достижения уровня квалификации (по НРК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10751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3" y="332656"/>
            <a:ext cx="8280921" cy="619744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Разработка ПС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Утвержден 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ПС</a:t>
            </a:r>
            <a:r>
              <a:rPr lang="ru-RU" sz="2000" b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 «Сварщик» (28.11.2013г.)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Переданы в ноябре 2015г. на утверждение в Минтруда 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ПСт</a:t>
            </a:r>
            <a:r>
              <a:rPr lang="en-US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’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ы:</a:t>
            </a:r>
          </a:p>
          <a:p>
            <a:pPr marL="180975" algn="l"/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1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. Специалист по неразрушающему контролю</a:t>
            </a:r>
          </a:p>
          <a:p>
            <a:pPr marL="180975" algn="l"/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2. Специалист сварочного производства</a:t>
            </a:r>
          </a:p>
          <a:p>
            <a:pPr marL="180975" algn="l"/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3.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Контролер сварочных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работ</a:t>
            </a:r>
          </a:p>
          <a:p>
            <a:pPr marL="180975" algn="l"/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4.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Резчик термической резки металлов</a:t>
            </a:r>
          </a:p>
          <a:p>
            <a:pPr marL="180975" algn="l"/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5.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Сварщик-оператор полностью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механизированной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,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автоматической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и роботизированной сварки</a:t>
            </a:r>
          </a:p>
          <a:p>
            <a:pPr marL="180975" algn="l"/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6.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Специалист по механическим испытаниям сварных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	соединений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и наплавленного металла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В 2016-17 году запланирована разработка 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ПСт</a:t>
            </a:r>
            <a:r>
              <a:rPr lang="en-US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’</a:t>
            </a: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ов</a:t>
            </a:r>
            <a:r>
              <a:rPr lang="en-US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:</a:t>
            </a:r>
          </a:p>
          <a:p>
            <a:pPr marL="914400" lvl="4"/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1</a:t>
            </a:r>
            <a:r>
              <a:rPr lang="ru-RU" sz="2000" dirty="0" smtClean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Мастер производственного обучения сварщиков и сварщиков-операторов </a:t>
            </a:r>
          </a:p>
          <a:p>
            <a:pPr marL="914400" lvl="4"/>
            <a:r>
              <a:rPr lang="ru-RU" sz="2000" dirty="0" smtClean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2. Специалист </a:t>
            </a:r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по металлографическим исследованиям сварных соединений и наплавленного металла </a:t>
            </a:r>
            <a:endParaRPr lang="ru-RU" sz="2000" dirty="0" smtClean="0"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914400" lvl="4"/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  <a:r>
              <a:rPr lang="ru-RU" sz="2000" dirty="0" smtClean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Термист по термообработке сварных </a:t>
            </a:r>
            <a:r>
              <a:rPr lang="ru-RU" sz="2000" dirty="0" smtClean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конструкций</a:t>
            </a:r>
          </a:p>
          <a:p>
            <a:pPr marL="914400" lvl="4"/>
            <a:r>
              <a:rPr lang="ru-RU" sz="2000" dirty="0" smtClean="0"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4. Паяльщик</a:t>
            </a:r>
            <a:endParaRPr lang="ru-RU" sz="2000" dirty="0"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6528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7849"/>
            <a:ext cx="2016224" cy="166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79712" y="908720"/>
            <a:ext cx="5229386" cy="4052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БЛАГОДАРЮ ЗА ВНИМАНИЕ.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ПОЖАЛУЙСТА, ВОПРОСЫ.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МАРКОВА ПОЛИНА НИКОЛАЕВНА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руководитель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комитета по мониторингу рынка труда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СПК в области сварки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+7 49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5 654 80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83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hlinkClick r:id="rId4"/>
              </a:rPr>
              <a:t>sro@naks.ru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Skype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: polmar2506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83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563960"/>
            <a:ext cx="8064896" cy="452889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ОБЗОР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СЕКТОРА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СВАРКА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И РОДСТВЕННЫЕ ПРОЦЕССЫ,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НЕРАЗРУШАЮЩИЙ КОНТРОЛЬ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 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И  РАЗРУШАЮЩИЕ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ИСПЫТАНИЯ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СВАРНЫХ СОЕДИНЕНИЙ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Описание границ и структуры сектора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Составление перечня ключевых профессий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Анализ работников и работодателей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Анализ системы профессионального образования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Составление функциональной карты сектора и отраслевой рамки квалификаций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Определение востребованности и перспектив в области сварки и выделение задач СПКС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7849"/>
            <a:ext cx="2016224" cy="166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10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63960"/>
            <a:ext cx="8064896" cy="418838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ГРАНИЦЫ СЕКТОРА СВАРКА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Сварка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Родственные процессы (термическая резка, пайка, термообработка)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Технические испытания, исследования, контроль и сертификация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Обслуживание оборудования и машин для сварки (ремонт, монтаж, наладка)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Профессиональное образование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 рамками сектора находится: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Производство и продажа оборудования и материалов для сварки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Деятельность аналитических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лабораторий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7849"/>
            <a:ext cx="2016224" cy="166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99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63960"/>
            <a:ext cx="8064896" cy="418838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ИСТОЧНИКИ ИНФОРМАЦИИ ДЛЯ АНАЛИЗА СЕКТОРА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и составления перечня ключевых профессий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Данные массового анкетирования Минтруда РФ и СПКС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Данные экспертного опроса специалистов в области сварки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Анализ сайтов по поиску/предложению работы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(hh.ru, rabota.ru, job.ru)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Данные Федеральной службы по труду и занятости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(trudvsem.ru)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Обсуждения в рабочих группах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Дополнительно использовались Общероссийские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классификаторы (ОКЗ, ОКВЭД, ОКПДТР, ОКСО, ЕКТС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Неиспользованные источники: данные органов гос. статистики РФ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4790443"/>
            <a:ext cx="8064896" cy="1369738"/>
            <a:chOff x="539552" y="5282504"/>
            <a:chExt cx="8064896" cy="1369738"/>
          </a:xfrm>
        </p:grpSpPr>
        <p:pic>
          <p:nvPicPr>
            <p:cNvPr id="6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5282504"/>
              <a:ext cx="1512169" cy="13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3"/>
            <a:stretch/>
          </p:blipFill>
          <p:spPr bwMode="auto">
            <a:xfrm>
              <a:off x="4355976" y="5310559"/>
              <a:ext cx="1368152" cy="134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622829"/>
              <a:ext cx="2132286" cy="67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665729"/>
              <a:ext cx="2808312" cy="67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603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58385"/>
              </p:ext>
            </p:extLst>
          </p:nvPr>
        </p:nvGraphicFramePr>
        <p:xfrm>
          <a:off x="395536" y="908720"/>
          <a:ext cx="8424936" cy="56083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60040"/>
                <a:gridCol w="8064896"/>
              </a:tblGrid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Сварщик 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дуговой сварки плавящимся покрытым электродом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Сварщик дуговой сварки плавящимся 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электродом 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Сварщик дуговой сварки неплавящимся 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электродом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Сварщик газовой сварки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Сварщик термитной сварки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Сварщик полимерных материалов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Сварщик-оператор 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дуговой сварки плавящимся электродом 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Сварщик-оператор 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дуговой сварки неплавящимся электродом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Сварщик-оператор 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полимерных материалов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Сварщик-оператор контактной сварки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266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Сварщик-оператор диффузионной сварки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Сварщик-оператор лучевой сварки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Резчик термической резки металлов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14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Паяльщик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15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Термист по термообработке металлоконструкций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 Narrow" panose="020B0606020202030204" pitchFamily="34" charset="0"/>
                        </a:rPr>
                        <a:t>Дефектоскопист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Инженер-</a:t>
                      </a:r>
                      <a:r>
                        <a:rPr lang="ru-RU" sz="1600" b="0" dirty="0" err="1">
                          <a:effectLst/>
                          <a:latin typeface="Arial Narrow" panose="020B0606020202030204" pitchFamily="34" charset="0"/>
                        </a:rPr>
                        <a:t>дефектоскопист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311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18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Специалист по механическим испытаниям сварных соединений и наплавленного </a:t>
                      </a: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</a:rPr>
                        <a:t>металла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4756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19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Специалист по металлографическим исследованиям сварных соединений и наплавленного металла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Специалист сварочного производства (в </a:t>
                      </a:r>
                      <a:r>
                        <a:rPr lang="ru-RU" sz="1600" b="0" dirty="0" err="1">
                          <a:effectLst/>
                          <a:latin typeface="Arial Narrow" panose="020B0606020202030204" pitchFamily="34" charset="0"/>
                        </a:rPr>
                        <a:t>т.ч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. инженер, мастер, технолог)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Контролер сварочных работ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22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Наладчик сварочного и </a:t>
                      </a:r>
                      <a:r>
                        <a:rPr lang="ru-RU" sz="1600" b="0" dirty="0" err="1">
                          <a:effectLst/>
                          <a:latin typeface="Arial Narrow" panose="020B0606020202030204" pitchFamily="34" charset="0"/>
                        </a:rPr>
                        <a:t>газоплазморезательного</a:t>
                      </a: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 оборудования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  <a:tr h="1919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</a:rPr>
                        <a:t>Мастер производственного обучения по сварке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7455" marR="57455" marT="0" marB="0" anchor="ctr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339752" y="404663"/>
            <a:ext cx="4399666" cy="40862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КЛЮЧЕВЫЕ ПРОФЕССИИ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СЕКТОРА СВАРКА</a:t>
            </a:r>
          </a:p>
        </p:txBody>
      </p:sp>
    </p:spTree>
    <p:extLst>
      <p:ext uri="{BB962C8B-B14F-4D97-AF65-F5344CB8AC3E}">
        <p14:creationId xmlns:p14="http://schemas.microsoft.com/office/powerpoint/2010/main" val="1402116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563960"/>
            <a:ext cx="8280921" cy="510778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Анкетирование Минтруда </a:t>
            </a:r>
            <a:r>
              <a:rPr lang="ru-RU" dirty="0" smtClean="0"/>
              <a:t>РФ</a:t>
            </a:r>
          </a:p>
          <a:p>
            <a:endParaRPr lang="ru-RU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1918 ответов о профессиях сектора сварки 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81 субъект Российской Федерации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1104 опрошенных отметили востребованность профессии сектора сварки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более 11000 предприятий всех отраслей народного хозяйства участвовали в анкетировании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242 уникальных профессии в области сварки указано</a:t>
            </a:r>
          </a:p>
          <a:p>
            <a:pPr algn="l"/>
            <a:endParaRPr lang="ru-RU" sz="2000" b="0" dirty="0" smtClean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dirty="0" smtClean="0"/>
              <a:t>Результаты: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44% крупных и особо крупных организаций (13% малых)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72% - коммерческие предприятия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71% работодателей требуют наличие среднего образования, 4% - высшего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51% отметили ключевое значение профессий в области сварки для экономики России, 40% - распространение профессий и рост потребности</a:t>
            </a:r>
            <a:endParaRPr lang="ru-RU" sz="2000" b="0" dirty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2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1052736"/>
            <a:ext cx="910789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563959"/>
            <a:ext cx="4104455" cy="4086225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Структура Всероссийского анкетирования СПКС</a:t>
            </a:r>
          </a:p>
          <a:p>
            <a:endParaRPr lang="ru-RU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23 ключевых профессии сектора 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525 организаций опрошено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79% организаций – частная форма собственности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62% организаций – крупные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и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з всех федеральных округов РФ, кроме Крымского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58 525 работников по профессиям сектора</a:t>
            </a:r>
            <a:endParaRPr lang="ru-RU" sz="2000" b="0" dirty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15" y="563959"/>
            <a:ext cx="4099916" cy="4354294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Цель Всероссийского анкетирования работодателей</a:t>
            </a:r>
          </a:p>
          <a:p>
            <a:endParaRPr lang="ru-RU" dirty="0" smtClean="0"/>
          </a:p>
          <a:p>
            <a:r>
              <a:rPr lang="ru-RU" dirty="0"/>
              <a:t>Оценка структуры занятости по ключевым профессиям сектора</a:t>
            </a:r>
          </a:p>
          <a:p>
            <a:endParaRPr lang="ru-RU" dirty="0"/>
          </a:p>
          <a:p>
            <a:r>
              <a:rPr lang="ru-RU" dirty="0" smtClean="0"/>
              <a:t>Выявление </a:t>
            </a:r>
            <a:r>
              <a:rPr lang="ru-RU" dirty="0"/>
              <a:t>качественных и количественных разрывов между спросом и предложением работников на рынке </a:t>
            </a:r>
          </a:p>
          <a:p>
            <a:r>
              <a:rPr lang="ru-RU" dirty="0" smtClean="0"/>
              <a:t>и </a:t>
            </a:r>
          </a:p>
          <a:p>
            <a:r>
              <a:rPr lang="ru-RU" dirty="0" smtClean="0"/>
              <a:t>разрывов </a:t>
            </a:r>
            <a:r>
              <a:rPr lang="ru-RU" dirty="0"/>
              <a:t>между квалификацией выпускников и требованиями </a:t>
            </a:r>
            <a:r>
              <a:rPr lang="ru-RU" dirty="0" smtClean="0"/>
              <a:t>работодателей</a:t>
            </a:r>
            <a:endParaRPr lang="ru-RU" sz="2000" b="0" dirty="0" smtClean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72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1052736"/>
            <a:ext cx="9107892" cy="58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7" y="789012"/>
            <a:ext cx="8424936" cy="544830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АНАЛИЗ   ДАННЫХ   АНКЕТИРОВАНИЯ   ПОЗВОЛЯЕТ  СПК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  СВОИХ ПРОФЕССИОНАЛЬНЫХ    ОБЛАСТЯХ    ОПРЕДЕЛИТЬ:</a:t>
            </a:r>
          </a:p>
          <a:p>
            <a:endParaRPr lang="ru-RU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Структура занятости сектора по профессиям сектора (порядок </a:t>
            </a:r>
            <a:r>
              <a:rPr lang="ru-RU" sz="2000" b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числ-ти</a:t>
            </a: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Распространенность профессий сектора на предприятиях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Востребованность профессий и сложность заполнения вакансий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Причины сложностей при заполнении вакансий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Оценку соответствия квалификации работников требованиям работодателя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Причины недостатка квалификации работников на своих предприятиях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Потребность в дополнительном обучении (в </a:t>
            </a:r>
            <a:r>
              <a:rPr lang="ru-RU" sz="2000" b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направления ДО)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Нехватку конкретных профессиональных знаний и умений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Оценку работодателями уровня подготовки выпускников СПО и ВПО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Возможно: необходимость включения дополнительных профессий в список ключевых профессий сектора и размышления о профессиях будущего</a:t>
            </a:r>
          </a:p>
          <a:p>
            <a:pPr algn="l"/>
            <a:endParaRPr lang="ru-RU" sz="2000" b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 также: апробировать сформированный перечень </a:t>
            </a:r>
            <a:r>
              <a:rPr lang="ru-RU" sz="2000" b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ключевых </a:t>
            </a:r>
            <a:r>
              <a:rPr lang="ru-RU" sz="2000" b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профессий.</a:t>
            </a:r>
          </a:p>
        </p:txBody>
      </p:sp>
    </p:spTree>
    <p:extLst>
      <p:ext uri="{BB962C8B-B14F-4D97-AF65-F5344CB8AC3E}">
        <p14:creationId xmlns:p14="http://schemas.microsoft.com/office/powerpoint/2010/main" val="2900762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5830" y="188640"/>
            <a:ext cx="8414642" cy="650390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Сложности при проведении Всероссийского анкетирования работодателей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Отсутствие ориентированных лишь на сварку предприятий (межотраслевой процесс)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Отсутствие мотивации для качественного заполнения анкеты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Внушительные размеры анкеты и формат документов </a:t>
            </a:r>
            <a:r>
              <a:rPr lang="en-US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(*.doc, *.</a:t>
            </a:r>
            <a:r>
              <a:rPr lang="en-US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xls</a:t>
            </a:r>
            <a:r>
              <a:rPr lang="en-US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Сложность в перестроении анкетируемых на перечень ключевых профессий, а не ЕТКС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Введение </a:t>
            </a: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данных анкетирования в базу данных для анализа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Неоднозначность толкования ответов 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респондентов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Невозможность охвата ВСЕХ предприятий сектора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Невозможность ответов на вопросы о прогнозах на 5-10 лет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Режим секретности на многих промышленных предприятиях</a:t>
            </a:r>
            <a:endParaRPr lang="ru-RU" sz="2000" b="0" dirty="0">
              <a:ln>
                <a:noFill/>
              </a:ln>
              <a:solidFill>
                <a:srgbClr val="0F6FC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r>
              <a:rPr lang="ru-RU" dirty="0" smtClean="0"/>
              <a:t>Возможные пути решения: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Автоматизация для анкетируемых (и для анализа полученных данных)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Возможность направлять запросы на получение информации и получать ответы из Министерств: труда, образования, статистики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Переформулировка</a:t>
            </a: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 некоторых вопросов анкеты с целью однозначного толкования ответов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latin typeface="Arial Narrow" panose="020B0606020202030204" pitchFamily="34" charset="0"/>
              </a:rPr>
              <a:t>Разработка методики анализа или автоматизированной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20917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738</TotalTime>
  <Words>1044</Words>
  <Application>Microsoft Office PowerPoint</Application>
  <PresentationFormat>Экран (4:3)</PresentationFormat>
  <Paragraphs>211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Naks11</dc:creator>
  <cp:lastModifiedBy>Naks11</cp:lastModifiedBy>
  <cp:revision>50</cp:revision>
  <dcterms:created xsi:type="dcterms:W3CDTF">2015-09-09T08:25:02Z</dcterms:created>
  <dcterms:modified xsi:type="dcterms:W3CDTF">2015-12-08T10:21:46Z</dcterms:modified>
</cp:coreProperties>
</file>